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15"/>
  </p:notesMasterIdLst>
  <p:sldIdLst>
    <p:sldId id="256" r:id="rId2"/>
    <p:sldId id="257" r:id="rId3"/>
    <p:sldId id="296" r:id="rId4"/>
    <p:sldId id="258" r:id="rId5"/>
    <p:sldId id="288" r:id="rId6"/>
    <p:sldId id="295" r:id="rId7"/>
    <p:sldId id="263" r:id="rId8"/>
    <p:sldId id="265" r:id="rId9"/>
    <p:sldId id="266" r:id="rId10"/>
    <p:sldId id="267" r:id="rId11"/>
    <p:sldId id="268" r:id="rId12"/>
    <p:sldId id="271" r:id="rId13"/>
    <p:sldId id="273" r:id="rId14"/>
    <p:sldId id="272" r:id="rId15"/>
    <p:sldId id="274" r:id="rId16"/>
    <p:sldId id="275" r:id="rId17"/>
    <p:sldId id="270" r:id="rId18"/>
    <p:sldId id="277" r:id="rId19"/>
    <p:sldId id="269" r:id="rId20"/>
    <p:sldId id="279" r:id="rId21"/>
    <p:sldId id="280" r:id="rId22"/>
    <p:sldId id="281" r:id="rId23"/>
    <p:sldId id="282" r:id="rId24"/>
    <p:sldId id="283" r:id="rId25"/>
    <p:sldId id="284" r:id="rId26"/>
    <p:sldId id="285" r:id="rId27"/>
    <p:sldId id="286" r:id="rId28"/>
    <p:sldId id="287" r:id="rId29"/>
    <p:sldId id="292" r:id="rId30"/>
    <p:sldId id="293" r:id="rId31"/>
    <p:sldId id="294" r:id="rId32"/>
    <p:sldId id="289" r:id="rId33"/>
    <p:sldId id="297" r:id="rId34"/>
    <p:sldId id="298" r:id="rId35"/>
    <p:sldId id="299" r:id="rId36"/>
    <p:sldId id="300" r:id="rId37"/>
    <p:sldId id="290" r:id="rId38"/>
    <p:sldId id="291" r:id="rId39"/>
    <p:sldId id="301" r:id="rId40"/>
    <p:sldId id="302" r:id="rId41"/>
    <p:sldId id="303" r:id="rId42"/>
    <p:sldId id="304" r:id="rId43"/>
    <p:sldId id="305" r:id="rId44"/>
    <p:sldId id="306" r:id="rId45"/>
    <p:sldId id="307" r:id="rId46"/>
    <p:sldId id="308" r:id="rId47"/>
    <p:sldId id="309" r:id="rId48"/>
    <p:sldId id="310" r:id="rId49"/>
    <p:sldId id="325" r:id="rId50"/>
    <p:sldId id="326" r:id="rId51"/>
    <p:sldId id="311" r:id="rId52"/>
    <p:sldId id="312" r:id="rId53"/>
    <p:sldId id="313" r:id="rId54"/>
    <p:sldId id="314" r:id="rId55"/>
    <p:sldId id="316" r:id="rId56"/>
    <p:sldId id="318" r:id="rId57"/>
    <p:sldId id="317" r:id="rId58"/>
    <p:sldId id="319" r:id="rId59"/>
    <p:sldId id="320" r:id="rId60"/>
    <p:sldId id="321" r:id="rId61"/>
    <p:sldId id="322" r:id="rId62"/>
    <p:sldId id="323" r:id="rId63"/>
    <p:sldId id="324" r:id="rId64"/>
    <p:sldId id="327" r:id="rId65"/>
    <p:sldId id="328" r:id="rId66"/>
    <p:sldId id="329" r:id="rId67"/>
    <p:sldId id="330" r:id="rId68"/>
    <p:sldId id="331" r:id="rId69"/>
    <p:sldId id="332" r:id="rId70"/>
    <p:sldId id="333" r:id="rId71"/>
    <p:sldId id="342" r:id="rId72"/>
    <p:sldId id="341" r:id="rId73"/>
    <p:sldId id="343" r:id="rId74"/>
    <p:sldId id="344" r:id="rId75"/>
    <p:sldId id="345" r:id="rId76"/>
    <p:sldId id="334" r:id="rId77"/>
    <p:sldId id="335" r:id="rId78"/>
    <p:sldId id="336" r:id="rId79"/>
    <p:sldId id="348" r:id="rId80"/>
    <p:sldId id="340" r:id="rId81"/>
    <p:sldId id="346" r:id="rId82"/>
    <p:sldId id="347" r:id="rId83"/>
    <p:sldId id="349" r:id="rId84"/>
    <p:sldId id="350" r:id="rId85"/>
    <p:sldId id="351" r:id="rId86"/>
    <p:sldId id="352" r:id="rId87"/>
    <p:sldId id="358" r:id="rId88"/>
    <p:sldId id="359" r:id="rId89"/>
    <p:sldId id="353" r:id="rId90"/>
    <p:sldId id="354" r:id="rId91"/>
    <p:sldId id="355" r:id="rId92"/>
    <p:sldId id="356" r:id="rId93"/>
    <p:sldId id="357" r:id="rId94"/>
    <p:sldId id="360" r:id="rId95"/>
    <p:sldId id="361" r:id="rId96"/>
    <p:sldId id="362" r:id="rId97"/>
    <p:sldId id="363" r:id="rId98"/>
    <p:sldId id="365" r:id="rId99"/>
    <p:sldId id="366" r:id="rId100"/>
    <p:sldId id="370" r:id="rId101"/>
    <p:sldId id="371" r:id="rId102"/>
    <p:sldId id="367" r:id="rId103"/>
    <p:sldId id="368" r:id="rId104"/>
    <p:sldId id="373" r:id="rId105"/>
    <p:sldId id="372" r:id="rId106"/>
    <p:sldId id="378" r:id="rId107"/>
    <p:sldId id="379" r:id="rId108"/>
    <p:sldId id="380" r:id="rId109"/>
    <p:sldId id="374" r:id="rId110"/>
    <p:sldId id="375" r:id="rId111"/>
    <p:sldId id="376" r:id="rId112"/>
    <p:sldId id="377" r:id="rId113"/>
    <p:sldId id="262" r:id="rId114"/>
  </p:sldIdLst>
  <p:sldSz cx="9144000" cy="5715000" type="screen16x10"/>
  <p:notesSz cx="6858000" cy="9144000"/>
  <p:embeddedFontLst>
    <p:embeddedFont>
      <p:font typeface="Fira Code" pitchFamily="49" charset="0"/>
      <p:regular r:id="rId116"/>
      <p:bold r:id="rId117"/>
    </p:embeddedFont>
    <p:embeddedFont>
      <p:font typeface="Fira Code Light" pitchFamily="49" charset="0"/>
      <p:regular r:id="rId118"/>
      <p:bold r:id="rId119"/>
    </p:embeddedFont>
    <p:embeddedFont>
      <p:font typeface="Ubuntu" panose="020B0504030602030204" pitchFamily="34" charset="0"/>
      <p:regular r:id="rId120"/>
      <p:bold r:id="rId121"/>
      <p:italic r:id="rId122"/>
      <p:boldItalic r:id="rId123"/>
    </p:embeddedFont>
    <p:embeddedFont>
      <p:font typeface="Ubuntu Light" panose="020B0304030602030204" pitchFamily="34" charset="0"/>
      <p:regular r:id="rId124"/>
      <p:bold r:id="rId125"/>
      <p:italic r:id="rId126"/>
      <p:boldItalic r:id="rId1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15"/>
    <p:restoredTop sz="94863"/>
  </p:normalViewPr>
  <p:slideViewPr>
    <p:cSldViewPr snapToGrid="0">
      <p:cViewPr>
        <p:scale>
          <a:sx n="170" d="100"/>
          <a:sy n="170" d="100"/>
        </p:scale>
        <p:origin x="81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9.fntdata"/><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A0D531-70FE-994F-97E1-94D832B98261}" type="doc">
      <dgm:prSet loTypeId="urn:microsoft.com/office/officeart/2005/8/layout/process1" loCatId="" qsTypeId="urn:microsoft.com/office/officeart/2005/8/quickstyle/simple1" qsCatId="simple" csTypeId="urn:microsoft.com/office/officeart/2005/8/colors/colorful3" csCatId="colorful" phldr="1"/>
      <dgm:spPr/>
    </dgm:pt>
    <dgm:pt modelId="{6D88775C-5590-9740-9292-4BEE9F21FB3D}">
      <dgm:prSet phldrT="[Texto]"/>
      <dgm:spPr/>
      <dgm:t>
        <a:bodyPr/>
        <a:lstStyle/>
        <a:p>
          <a:r>
            <a:rPr lang="pt-BR" dirty="0"/>
            <a:t>Refinamento do Backlog</a:t>
          </a:r>
        </a:p>
      </dgm:t>
    </dgm:pt>
    <dgm:pt modelId="{BB5C9CD7-E46C-E742-9BB6-FF1319C96B73}" type="parTrans" cxnId="{A81CFE4D-84EA-EA40-862B-9DD6D186FB60}">
      <dgm:prSet/>
      <dgm:spPr/>
      <dgm:t>
        <a:bodyPr/>
        <a:lstStyle/>
        <a:p>
          <a:endParaRPr lang="pt-BR"/>
        </a:p>
      </dgm:t>
    </dgm:pt>
    <dgm:pt modelId="{5D8BD58F-AFB5-8742-8664-5856AC0D7D8F}" type="sibTrans" cxnId="{A81CFE4D-84EA-EA40-862B-9DD6D186FB60}">
      <dgm:prSet/>
      <dgm:spPr/>
      <dgm:t>
        <a:bodyPr/>
        <a:lstStyle/>
        <a:p>
          <a:endParaRPr lang="pt-BR"/>
        </a:p>
      </dgm:t>
    </dgm:pt>
    <dgm:pt modelId="{CE67DBC5-4E46-ED49-9543-0DF2ECB16A4F}">
      <dgm:prSet phldrT="[Texto]"/>
      <dgm:spPr/>
      <dgm:t>
        <a:bodyPr/>
        <a:lstStyle/>
        <a:p>
          <a:r>
            <a:rPr lang="pt-BR" dirty="0"/>
            <a:t>Sprint Planning</a:t>
          </a:r>
        </a:p>
      </dgm:t>
    </dgm:pt>
    <dgm:pt modelId="{92377F3A-BB6C-8B4F-A6EE-AA132A482320}" type="parTrans" cxnId="{5D85E2F3-BDB1-8240-983D-6372C3F23493}">
      <dgm:prSet/>
      <dgm:spPr/>
      <dgm:t>
        <a:bodyPr/>
        <a:lstStyle/>
        <a:p>
          <a:endParaRPr lang="pt-BR"/>
        </a:p>
      </dgm:t>
    </dgm:pt>
    <dgm:pt modelId="{8B759DEA-1CBF-2B42-A694-6D0F996A767C}" type="sibTrans" cxnId="{5D85E2F3-BDB1-8240-983D-6372C3F23493}">
      <dgm:prSet/>
      <dgm:spPr/>
      <dgm:t>
        <a:bodyPr/>
        <a:lstStyle/>
        <a:p>
          <a:endParaRPr lang="pt-BR"/>
        </a:p>
      </dgm:t>
    </dgm:pt>
    <dgm:pt modelId="{B1057DA7-D7A9-AE4E-8A46-D5CB03CBF96D}">
      <dgm:prSet phldrT="[Texto]"/>
      <dgm:spPr/>
      <dgm:t>
        <a:bodyPr/>
        <a:lstStyle/>
        <a:p>
          <a:r>
            <a:rPr lang="pt-BR" dirty="0"/>
            <a:t>Criar as </a:t>
          </a:r>
          <a:r>
            <a:rPr lang="pt-BR" dirty="0" err="1"/>
            <a:t>user</a:t>
          </a:r>
          <a:r>
            <a:rPr lang="pt-BR" dirty="0"/>
            <a:t> </a:t>
          </a:r>
          <a:r>
            <a:rPr lang="pt-BR" dirty="0" err="1"/>
            <a:t>Storys</a:t>
          </a:r>
          <a:r>
            <a:rPr lang="pt-BR" dirty="0"/>
            <a:t> com:</a:t>
          </a:r>
        </a:p>
      </dgm:t>
    </dgm:pt>
    <dgm:pt modelId="{640D1AEB-8349-7048-A16E-FA53DE9AC163}" type="parTrans" cxnId="{865542A8-77BF-8547-B77B-476065636A57}">
      <dgm:prSet/>
      <dgm:spPr/>
      <dgm:t>
        <a:bodyPr/>
        <a:lstStyle/>
        <a:p>
          <a:endParaRPr lang="pt-BR"/>
        </a:p>
      </dgm:t>
    </dgm:pt>
    <dgm:pt modelId="{DECD665E-BC1C-664C-BB75-D18267BD9811}" type="sibTrans" cxnId="{865542A8-77BF-8547-B77B-476065636A57}">
      <dgm:prSet/>
      <dgm:spPr/>
      <dgm:t>
        <a:bodyPr/>
        <a:lstStyle/>
        <a:p>
          <a:endParaRPr lang="pt-BR"/>
        </a:p>
      </dgm:t>
    </dgm:pt>
    <dgm:pt modelId="{717CFF3C-1A78-0742-9BDA-E7200074707A}">
      <dgm:prSet phldrT="[Texto]"/>
      <dgm:spPr/>
      <dgm:t>
        <a:bodyPr/>
        <a:lstStyle/>
        <a:p>
          <a:r>
            <a:rPr lang="pt-BR" dirty="0"/>
            <a:t>DOD</a:t>
          </a:r>
        </a:p>
      </dgm:t>
    </dgm:pt>
    <dgm:pt modelId="{DCFECC76-3E09-2940-B67A-8A0F96522E51}" type="parTrans" cxnId="{5F8ABCF9-AF4C-3A4A-B55F-20D99018F910}">
      <dgm:prSet/>
      <dgm:spPr/>
      <dgm:t>
        <a:bodyPr/>
        <a:lstStyle/>
        <a:p>
          <a:endParaRPr lang="pt-BR"/>
        </a:p>
      </dgm:t>
    </dgm:pt>
    <dgm:pt modelId="{6547DFBE-20B3-DB44-BC5F-9EFF6635468A}" type="sibTrans" cxnId="{5F8ABCF9-AF4C-3A4A-B55F-20D99018F910}">
      <dgm:prSet/>
      <dgm:spPr/>
      <dgm:t>
        <a:bodyPr/>
        <a:lstStyle/>
        <a:p>
          <a:endParaRPr lang="pt-BR"/>
        </a:p>
      </dgm:t>
    </dgm:pt>
    <dgm:pt modelId="{5E326CE6-E6E5-BF42-9A0D-D8A2A207BED4}">
      <dgm:prSet phldrT="[Texto]"/>
      <dgm:spPr/>
      <dgm:t>
        <a:bodyPr/>
        <a:lstStyle/>
        <a:p>
          <a:r>
            <a:rPr lang="pt-BR" dirty="0"/>
            <a:t>DOR </a:t>
          </a:r>
        </a:p>
      </dgm:t>
    </dgm:pt>
    <dgm:pt modelId="{A400A4D9-1A2D-7747-8929-B3F6AB20D520}" type="parTrans" cxnId="{C24C3B5B-107B-DC4A-9D03-5D46AEEB05F5}">
      <dgm:prSet/>
      <dgm:spPr/>
      <dgm:t>
        <a:bodyPr/>
        <a:lstStyle/>
        <a:p>
          <a:endParaRPr lang="pt-BR"/>
        </a:p>
      </dgm:t>
    </dgm:pt>
    <dgm:pt modelId="{43A0C987-DA66-5340-9B4D-13D66F3642F3}" type="sibTrans" cxnId="{C24C3B5B-107B-DC4A-9D03-5D46AEEB05F5}">
      <dgm:prSet/>
      <dgm:spPr/>
      <dgm:t>
        <a:bodyPr/>
        <a:lstStyle/>
        <a:p>
          <a:endParaRPr lang="pt-BR"/>
        </a:p>
      </dgm:t>
    </dgm:pt>
    <dgm:pt modelId="{CCB28A2D-DA45-1A45-9C08-CC0142E22E68}">
      <dgm:prSet phldrT="[Texto]"/>
      <dgm:spPr/>
      <dgm:t>
        <a:bodyPr/>
        <a:lstStyle/>
        <a:p>
          <a:r>
            <a:rPr lang="pt-BR" dirty="0"/>
            <a:t>Planning Poker</a:t>
          </a:r>
        </a:p>
      </dgm:t>
    </dgm:pt>
    <dgm:pt modelId="{94CC46C3-FBB5-4A4D-98F1-B31FF0279219}" type="parTrans" cxnId="{1505FEFF-F2A9-0C4F-877E-E50FF111F4CD}">
      <dgm:prSet/>
      <dgm:spPr/>
      <dgm:t>
        <a:bodyPr/>
        <a:lstStyle/>
        <a:p>
          <a:endParaRPr lang="pt-BR"/>
        </a:p>
      </dgm:t>
    </dgm:pt>
    <dgm:pt modelId="{A5CF469B-346B-3142-9C49-5DF3AFF9EA0E}" type="sibTrans" cxnId="{1505FEFF-F2A9-0C4F-877E-E50FF111F4CD}">
      <dgm:prSet/>
      <dgm:spPr/>
      <dgm:t>
        <a:bodyPr/>
        <a:lstStyle/>
        <a:p>
          <a:endParaRPr lang="pt-BR"/>
        </a:p>
      </dgm:t>
    </dgm:pt>
    <dgm:pt modelId="{472175F5-2002-CD4A-9DBF-AE2F1FAC3FD3}" type="pres">
      <dgm:prSet presAssocID="{66A0D531-70FE-994F-97E1-94D832B98261}" presName="Name0" presStyleCnt="0">
        <dgm:presLayoutVars>
          <dgm:dir/>
          <dgm:resizeHandles val="exact"/>
        </dgm:presLayoutVars>
      </dgm:prSet>
      <dgm:spPr/>
    </dgm:pt>
    <dgm:pt modelId="{A0E39E63-AAA6-AC40-A7BE-88489624B374}" type="pres">
      <dgm:prSet presAssocID="{6D88775C-5590-9740-9292-4BEE9F21FB3D}" presName="node" presStyleLbl="node1" presStyleIdx="0" presStyleCnt="2">
        <dgm:presLayoutVars>
          <dgm:bulletEnabled val="1"/>
        </dgm:presLayoutVars>
      </dgm:prSet>
      <dgm:spPr/>
    </dgm:pt>
    <dgm:pt modelId="{BD28F938-95BB-6E4E-81D7-F90A74C37524}" type="pres">
      <dgm:prSet presAssocID="{5D8BD58F-AFB5-8742-8664-5856AC0D7D8F}" presName="sibTrans" presStyleLbl="sibTrans2D1" presStyleIdx="0" presStyleCnt="1"/>
      <dgm:spPr/>
    </dgm:pt>
    <dgm:pt modelId="{278D65D8-711A-9E4E-8874-8D71FA95A17D}" type="pres">
      <dgm:prSet presAssocID="{5D8BD58F-AFB5-8742-8664-5856AC0D7D8F}" presName="connectorText" presStyleLbl="sibTrans2D1" presStyleIdx="0" presStyleCnt="1"/>
      <dgm:spPr/>
    </dgm:pt>
    <dgm:pt modelId="{D9CD793B-D29C-F048-863C-9337794D0F1A}" type="pres">
      <dgm:prSet presAssocID="{CE67DBC5-4E46-ED49-9543-0DF2ECB16A4F}" presName="node" presStyleLbl="node1" presStyleIdx="1" presStyleCnt="2">
        <dgm:presLayoutVars>
          <dgm:bulletEnabled val="1"/>
        </dgm:presLayoutVars>
      </dgm:prSet>
      <dgm:spPr/>
    </dgm:pt>
  </dgm:ptLst>
  <dgm:cxnLst>
    <dgm:cxn modelId="{C5B22E14-D5C4-184E-9231-5313244196D1}" type="presOf" srcId="{717CFF3C-1A78-0742-9BDA-E7200074707A}" destId="{A0E39E63-AAA6-AC40-A7BE-88489624B374}" srcOrd="0" destOrd="2" presId="urn:microsoft.com/office/officeart/2005/8/layout/process1"/>
    <dgm:cxn modelId="{B5885830-E75D-1940-9907-80357384110C}" type="presOf" srcId="{CE67DBC5-4E46-ED49-9543-0DF2ECB16A4F}" destId="{D9CD793B-D29C-F048-863C-9337794D0F1A}" srcOrd="0" destOrd="0" presId="urn:microsoft.com/office/officeart/2005/8/layout/process1"/>
    <dgm:cxn modelId="{A81CFE4D-84EA-EA40-862B-9DD6D186FB60}" srcId="{66A0D531-70FE-994F-97E1-94D832B98261}" destId="{6D88775C-5590-9740-9292-4BEE9F21FB3D}" srcOrd="0" destOrd="0" parTransId="{BB5C9CD7-E46C-E742-9BB6-FF1319C96B73}" sibTransId="{5D8BD58F-AFB5-8742-8664-5856AC0D7D8F}"/>
    <dgm:cxn modelId="{C24C3B5B-107B-DC4A-9D03-5D46AEEB05F5}" srcId="{6D88775C-5590-9740-9292-4BEE9F21FB3D}" destId="{5E326CE6-E6E5-BF42-9A0D-D8A2A207BED4}" srcOrd="2" destOrd="0" parTransId="{A400A4D9-1A2D-7747-8929-B3F6AB20D520}" sibTransId="{43A0C987-DA66-5340-9B4D-13D66F3642F3}"/>
    <dgm:cxn modelId="{48511B6A-5D5B-9B4A-9A31-D2F06C4DE3F3}" type="presOf" srcId="{B1057DA7-D7A9-AE4E-8A46-D5CB03CBF96D}" destId="{A0E39E63-AAA6-AC40-A7BE-88489624B374}" srcOrd="0" destOrd="1" presId="urn:microsoft.com/office/officeart/2005/8/layout/process1"/>
    <dgm:cxn modelId="{F4205E8F-600C-CB4E-A29F-F06257102264}" type="presOf" srcId="{5D8BD58F-AFB5-8742-8664-5856AC0D7D8F}" destId="{BD28F938-95BB-6E4E-81D7-F90A74C37524}" srcOrd="0" destOrd="0" presId="urn:microsoft.com/office/officeart/2005/8/layout/process1"/>
    <dgm:cxn modelId="{DDC6B68F-F66A-A149-9784-A7269DF2DC47}" type="presOf" srcId="{CCB28A2D-DA45-1A45-9C08-CC0142E22E68}" destId="{D9CD793B-D29C-F048-863C-9337794D0F1A}" srcOrd="0" destOrd="1" presId="urn:microsoft.com/office/officeart/2005/8/layout/process1"/>
    <dgm:cxn modelId="{70D9FDA4-FFBB-8D4B-AE2B-5BB2BC16ED41}" type="presOf" srcId="{6D88775C-5590-9740-9292-4BEE9F21FB3D}" destId="{A0E39E63-AAA6-AC40-A7BE-88489624B374}" srcOrd="0" destOrd="0" presId="urn:microsoft.com/office/officeart/2005/8/layout/process1"/>
    <dgm:cxn modelId="{865542A8-77BF-8547-B77B-476065636A57}" srcId="{6D88775C-5590-9740-9292-4BEE9F21FB3D}" destId="{B1057DA7-D7A9-AE4E-8A46-D5CB03CBF96D}" srcOrd="0" destOrd="0" parTransId="{640D1AEB-8349-7048-A16E-FA53DE9AC163}" sibTransId="{DECD665E-BC1C-664C-BB75-D18267BD9811}"/>
    <dgm:cxn modelId="{4C9E8EE7-B36C-F149-85D9-D79093226BDC}" type="presOf" srcId="{66A0D531-70FE-994F-97E1-94D832B98261}" destId="{472175F5-2002-CD4A-9DBF-AE2F1FAC3FD3}" srcOrd="0" destOrd="0" presId="urn:microsoft.com/office/officeart/2005/8/layout/process1"/>
    <dgm:cxn modelId="{A41A5EED-8586-9542-976C-CAC30513F08F}" type="presOf" srcId="{5D8BD58F-AFB5-8742-8664-5856AC0D7D8F}" destId="{278D65D8-711A-9E4E-8874-8D71FA95A17D}" srcOrd="1" destOrd="0" presId="urn:microsoft.com/office/officeart/2005/8/layout/process1"/>
    <dgm:cxn modelId="{A7886AEF-0CFE-5E46-B920-9C2781AFA7F0}" type="presOf" srcId="{5E326CE6-E6E5-BF42-9A0D-D8A2A207BED4}" destId="{A0E39E63-AAA6-AC40-A7BE-88489624B374}" srcOrd="0" destOrd="3" presId="urn:microsoft.com/office/officeart/2005/8/layout/process1"/>
    <dgm:cxn modelId="{5D85E2F3-BDB1-8240-983D-6372C3F23493}" srcId="{66A0D531-70FE-994F-97E1-94D832B98261}" destId="{CE67DBC5-4E46-ED49-9543-0DF2ECB16A4F}" srcOrd="1" destOrd="0" parTransId="{92377F3A-BB6C-8B4F-A6EE-AA132A482320}" sibTransId="{8B759DEA-1CBF-2B42-A694-6D0F996A767C}"/>
    <dgm:cxn modelId="{5F8ABCF9-AF4C-3A4A-B55F-20D99018F910}" srcId="{6D88775C-5590-9740-9292-4BEE9F21FB3D}" destId="{717CFF3C-1A78-0742-9BDA-E7200074707A}" srcOrd="1" destOrd="0" parTransId="{DCFECC76-3E09-2940-B67A-8A0F96522E51}" sibTransId="{6547DFBE-20B3-DB44-BC5F-9EFF6635468A}"/>
    <dgm:cxn modelId="{1505FEFF-F2A9-0C4F-877E-E50FF111F4CD}" srcId="{CE67DBC5-4E46-ED49-9543-0DF2ECB16A4F}" destId="{CCB28A2D-DA45-1A45-9C08-CC0142E22E68}" srcOrd="0" destOrd="0" parTransId="{94CC46C3-FBB5-4A4D-98F1-B31FF0279219}" sibTransId="{A5CF469B-346B-3142-9C49-5DF3AFF9EA0E}"/>
    <dgm:cxn modelId="{88FFEE1E-4A44-5941-B714-B1846C1CCD3B}" type="presParOf" srcId="{472175F5-2002-CD4A-9DBF-AE2F1FAC3FD3}" destId="{A0E39E63-AAA6-AC40-A7BE-88489624B374}" srcOrd="0" destOrd="0" presId="urn:microsoft.com/office/officeart/2005/8/layout/process1"/>
    <dgm:cxn modelId="{20131AD7-DECE-AE4D-8F03-6A6C3F1CF8E5}" type="presParOf" srcId="{472175F5-2002-CD4A-9DBF-AE2F1FAC3FD3}" destId="{BD28F938-95BB-6E4E-81D7-F90A74C37524}" srcOrd="1" destOrd="0" presId="urn:microsoft.com/office/officeart/2005/8/layout/process1"/>
    <dgm:cxn modelId="{48542501-A172-6B4D-8349-3E7E742D4654}" type="presParOf" srcId="{BD28F938-95BB-6E4E-81D7-F90A74C37524}" destId="{278D65D8-711A-9E4E-8874-8D71FA95A17D}" srcOrd="0" destOrd="0" presId="urn:microsoft.com/office/officeart/2005/8/layout/process1"/>
    <dgm:cxn modelId="{BA100B28-6EFB-7F4C-8B89-1F5B9E7A35D7}" type="presParOf" srcId="{472175F5-2002-CD4A-9DBF-AE2F1FAC3FD3}" destId="{D9CD793B-D29C-F048-863C-9337794D0F1A}"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39E63-AAA6-AC40-A7BE-88489624B374}">
      <dsp:nvSpPr>
        <dsp:cNvPr id="0" name=""/>
        <dsp:cNvSpPr/>
      </dsp:nvSpPr>
      <dsp:spPr>
        <a:xfrm>
          <a:off x="1190" y="1270297"/>
          <a:ext cx="2539007" cy="152340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t>Refinamento do Backlog</a:t>
          </a:r>
        </a:p>
        <a:p>
          <a:pPr marL="114300" lvl="1" indent="-114300" algn="l" defTabSz="666750">
            <a:lnSpc>
              <a:spcPct val="90000"/>
            </a:lnSpc>
            <a:spcBef>
              <a:spcPct val="0"/>
            </a:spcBef>
            <a:spcAft>
              <a:spcPct val="15000"/>
            </a:spcAft>
            <a:buChar char="•"/>
          </a:pPr>
          <a:r>
            <a:rPr lang="pt-BR" sz="1500" kern="1200" dirty="0"/>
            <a:t>Criar as </a:t>
          </a:r>
          <a:r>
            <a:rPr lang="pt-BR" sz="1500" kern="1200" dirty="0" err="1"/>
            <a:t>user</a:t>
          </a:r>
          <a:r>
            <a:rPr lang="pt-BR" sz="1500" kern="1200" dirty="0"/>
            <a:t> </a:t>
          </a:r>
          <a:r>
            <a:rPr lang="pt-BR" sz="1500" kern="1200" dirty="0" err="1"/>
            <a:t>Storys</a:t>
          </a:r>
          <a:r>
            <a:rPr lang="pt-BR" sz="1500" kern="1200" dirty="0"/>
            <a:t> com:</a:t>
          </a:r>
        </a:p>
        <a:p>
          <a:pPr marL="114300" lvl="1" indent="-114300" algn="l" defTabSz="666750">
            <a:lnSpc>
              <a:spcPct val="90000"/>
            </a:lnSpc>
            <a:spcBef>
              <a:spcPct val="0"/>
            </a:spcBef>
            <a:spcAft>
              <a:spcPct val="15000"/>
            </a:spcAft>
            <a:buChar char="•"/>
          </a:pPr>
          <a:r>
            <a:rPr lang="pt-BR" sz="1500" kern="1200" dirty="0"/>
            <a:t>DOD</a:t>
          </a:r>
        </a:p>
        <a:p>
          <a:pPr marL="114300" lvl="1" indent="-114300" algn="l" defTabSz="666750">
            <a:lnSpc>
              <a:spcPct val="90000"/>
            </a:lnSpc>
            <a:spcBef>
              <a:spcPct val="0"/>
            </a:spcBef>
            <a:spcAft>
              <a:spcPct val="15000"/>
            </a:spcAft>
            <a:buChar char="•"/>
          </a:pPr>
          <a:r>
            <a:rPr lang="pt-BR" sz="1500" kern="1200" dirty="0"/>
            <a:t>DOR </a:t>
          </a:r>
        </a:p>
      </dsp:txBody>
      <dsp:txXfrm>
        <a:off x="45809" y="1314916"/>
        <a:ext cx="2449769" cy="1434166"/>
      </dsp:txXfrm>
    </dsp:sp>
    <dsp:sp modelId="{BD28F938-95BB-6E4E-81D7-F90A74C37524}">
      <dsp:nvSpPr>
        <dsp:cNvPr id="0" name=""/>
        <dsp:cNvSpPr/>
      </dsp:nvSpPr>
      <dsp:spPr>
        <a:xfrm>
          <a:off x="2794099" y="1717163"/>
          <a:ext cx="538269" cy="62967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a:off x="2794099" y="1843098"/>
        <a:ext cx="376788" cy="377803"/>
      </dsp:txXfrm>
    </dsp:sp>
    <dsp:sp modelId="{D9CD793B-D29C-F048-863C-9337794D0F1A}">
      <dsp:nvSpPr>
        <dsp:cNvPr id="0" name=""/>
        <dsp:cNvSpPr/>
      </dsp:nvSpPr>
      <dsp:spPr>
        <a:xfrm>
          <a:off x="3555801" y="1270297"/>
          <a:ext cx="2539007" cy="1523404"/>
        </a:xfrm>
        <a:prstGeom prst="roundRect">
          <a:avLst>
            <a:gd name="adj" fmla="val 10000"/>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t>Sprint Planning</a:t>
          </a:r>
        </a:p>
        <a:p>
          <a:pPr marL="114300" lvl="1" indent="-114300" algn="l" defTabSz="666750">
            <a:lnSpc>
              <a:spcPct val="90000"/>
            </a:lnSpc>
            <a:spcBef>
              <a:spcPct val="0"/>
            </a:spcBef>
            <a:spcAft>
              <a:spcPct val="15000"/>
            </a:spcAft>
            <a:buChar char="•"/>
          </a:pPr>
          <a:r>
            <a:rPr lang="pt-BR" sz="1500" kern="1200" dirty="0"/>
            <a:t>Planning Poker</a:t>
          </a:r>
        </a:p>
      </dsp:txBody>
      <dsp:txXfrm>
        <a:off x="3600420" y="1314916"/>
        <a:ext cx="2449769" cy="14341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37e3f2783e_0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 name="Google Shape;41;g137e3f278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7848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6421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1732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23980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7123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8805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1386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4946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6721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75930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82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9773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1107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0028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7071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7e3f2783e_0_15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7e3f2783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65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2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676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594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5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7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972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16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86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274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45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424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194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784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371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890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210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96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358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265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443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03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325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951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924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887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904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475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2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609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71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983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45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657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2290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862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611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302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83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310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384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927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498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045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28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607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20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729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831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089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707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50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967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3173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783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9954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521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911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0468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2318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859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261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0602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1875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2236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6825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3392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9848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202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9643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2877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6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8074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7946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9084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4373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7160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84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2748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1655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0633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4165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725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3711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1054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0685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0623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3724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5784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409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9764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2591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036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262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cap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9"/>
          <a:stretch/>
        </p:blipFill>
        <p:spPr>
          <a:xfrm>
            <a:off x="-59775" y="-343225"/>
            <a:ext cx="9268378" cy="6552348"/>
          </a:xfrm>
          <a:prstGeom prst="rect">
            <a:avLst/>
          </a:prstGeom>
          <a:noFill/>
          <a:ln>
            <a:noFill/>
          </a:ln>
        </p:spPr>
      </p:pic>
      <p:pic>
        <p:nvPicPr>
          <p:cNvPr id="9" name="Google Shape;9;p2"/>
          <p:cNvPicPr preferRelativeResize="0"/>
          <p:nvPr/>
        </p:nvPicPr>
        <p:blipFill>
          <a:blip r:embed="rId3">
            <a:alphaModFix/>
          </a:blip>
          <a:stretch>
            <a:fillRect/>
          </a:stretch>
        </p:blipFill>
        <p:spPr>
          <a:xfrm>
            <a:off x="810000" y="867500"/>
            <a:ext cx="2236467" cy="1382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11"/>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ma | capitulo" type="tx">
  <p:cSld name="TITLE_AND_BODY">
    <p:spTree>
      <p:nvGrpSpPr>
        <p:cNvPr id="1" name="Shape 10"/>
        <p:cNvGrpSpPr/>
        <p:nvPr/>
      </p:nvGrpSpPr>
      <p:grpSpPr>
        <a:xfrm>
          <a:off x="0" y="0"/>
          <a:ext cx="0" cy="0"/>
          <a:chOff x="0" y="0"/>
          <a:chExt cx="0" cy="0"/>
        </a:xfrm>
      </p:grpSpPr>
      <p:pic>
        <p:nvPicPr>
          <p:cNvPr id="11" name="Google Shape;11;p3"/>
          <p:cNvPicPr preferRelativeResize="0"/>
          <p:nvPr/>
        </p:nvPicPr>
        <p:blipFill>
          <a:blip r:embed="rId2">
            <a:alphaModFix/>
          </a:blip>
          <a:stretch>
            <a:fillRect/>
          </a:stretch>
        </p:blipFill>
        <p:spPr>
          <a:xfrm>
            <a:off x="-55125" y="-281050"/>
            <a:ext cx="9242225" cy="6530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da " type="twoColTx">
  <p:cSld name="TITLE_AND_TWO_COLUMNS">
    <p:spTree>
      <p:nvGrpSpPr>
        <p:cNvPr id="1" name="Shape 12"/>
        <p:cNvGrpSpPr/>
        <p:nvPr/>
      </p:nvGrpSpPr>
      <p:grpSpPr>
        <a:xfrm>
          <a:off x="0" y="0"/>
          <a:ext cx="0" cy="0"/>
          <a:chOff x="0" y="0"/>
          <a:chExt cx="0" cy="0"/>
        </a:xfrm>
      </p:grpSpPr>
      <p:pic>
        <p:nvPicPr>
          <p:cNvPr id="13" name="Google Shape;13;p4"/>
          <p:cNvPicPr preferRelativeResize="0"/>
          <p:nvPr/>
        </p:nvPicPr>
        <p:blipFill rotWithShape="1">
          <a:blip r:embed="rId2">
            <a:alphaModFix/>
          </a:blip>
          <a:srcRect t="29" b="39"/>
          <a:stretch/>
        </p:blipFill>
        <p:spPr>
          <a:xfrm>
            <a:off x="-39900" y="-760400"/>
            <a:ext cx="9219026" cy="6513727"/>
          </a:xfrm>
          <a:prstGeom prst="rect">
            <a:avLst/>
          </a:prstGeom>
          <a:noFill/>
          <a:ln>
            <a:noFill/>
          </a:ln>
        </p:spPr>
      </p:pic>
      <p:pic>
        <p:nvPicPr>
          <p:cNvPr id="14" name="Google Shape;14;p4"/>
          <p:cNvPicPr preferRelativeResize="0"/>
          <p:nvPr/>
        </p:nvPicPr>
        <p:blipFill>
          <a:blip r:embed="rId3">
            <a:alphaModFix/>
          </a:blip>
          <a:stretch>
            <a:fillRect/>
          </a:stretch>
        </p:blipFill>
        <p:spPr>
          <a:xfrm>
            <a:off x="8461025" y="5240225"/>
            <a:ext cx="565750" cy="3497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ização" type="titleOnly">
  <p:cSld name="TITLE_ONLY">
    <p:spTree>
      <p:nvGrpSpPr>
        <p:cNvPr id="1" name="Shape 15"/>
        <p:cNvGrpSpPr/>
        <p:nvPr/>
      </p:nvGrpSpPr>
      <p:grpSpPr>
        <a:xfrm>
          <a:off x="0" y="0"/>
          <a:ext cx="0" cy="0"/>
          <a:chOff x="0" y="0"/>
          <a:chExt cx="0" cy="0"/>
        </a:xfrm>
      </p:grpSpPr>
      <p:pic>
        <p:nvPicPr>
          <p:cNvPr id="16" name="Google Shape;16;p5"/>
          <p:cNvPicPr preferRelativeResize="0"/>
          <p:nvPr/>
        </p:nvPicPr>
        <p:blipFill>
          <a:blip r:embed="rId2">
            <a:alphaModFix/>
          </a:blip>
          <a:stretch>
            <a:fillRect/>
          </a:stretch>
        </p:blipFill>
        <p:spPr>
          <a:xfrm>
            <a:off x="-57183" y="-363575"/>
            <a:ext cx="9258371" cy="65415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311700" y="617333"/>
            <a:ext cx="2808000" cy="839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a:endParaRPr/>
          </a:p>
        </p:txBody>
      </p:sp>
      <p:sp>
        <p:nvSpPr>
          <p:cNvPr id="19" name="Google Shape;19;p6"/>
          <p:cNvSpPr txBox="1">
            <a:spLocks noGrp="1"/>
          </p:cNvSpPr>
          <p:nvPr>
            <p:ph type="body" idx="1"/>
          </p:nvPr>
        </p:nvSpPr>
        <p:spPr>
          <a:xfrm>
            <a:off x="311700" y="1544000"/>
            <a:ext cx="2808000" cy="3532800"/>
          </a:xfrm>
          <a:prstGeom prst="rect">
            <a:avLst/>
          </a:prstGeom>
          <a:noFill/>
          <a:ln>
            <a:noFill/>
          </a:ln>
        </p:spPr>
        <p:txBody>
          <a:bodyPr spcFirstLastPara="1" wrap="square" lIns="91425" tIns="91425" rIns="91425" bIns="91425" anchor="ctr"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 name="Google Shape;20;p6"/>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490250" y="500167"/>
            <a:ext cx="6367800" cy="45453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a:endParaRPr/>
          </a:p>
        </p:txBody>
      </p:sp>
      <p:sp>
        <p:nvSpPr>
          <p:cNvPr id="23" name="Google Shape;23;p7"/>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
        <p:cNvGrpSpPr/>
        <p:nvPr/>
      </p:nvGrpSpPr>
      <p:grpSpPr>
        <a:xfrm>
          <a:off x="0" y="0"/>
          <a:ext cx="0" cy="0"/>
          <a:chOff x="0" y="0"/>
          <a:chExt cx="0" cy="0"/>
        </a:xfrm>
      </p:grpSpPr>
      <p:sp>
        <p:nvSpPr>
          <p:cNvPr id="25" name="Google Shape;25;p8"/>
          <p:cNvSpPr/>
          <p:nvPr/>
        </p:nvSpPr>
        <p:spPr>
          <a:xfrm>
            <a:off x="4572000" y="-139"/>
            <a:ext cx="4572000" cy="57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8"/>
          <p:cNvSpPr txBox="1">
            <a:spLocks noGrp="1"/>
          </p:cNvSpPr>
          <p:nvPr>
            <p:ph type="title"/>
          </p:nvPr>
        </p:nvSpPr>
        <p:spPr>
          <a:xfrm>
            <a:off x="265500" y="1370194"/>
            <a:ext cx="4045200" cy="16470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a:endParaRPr/>
          </a:p>
        </p:txBody>
      </p:sp>
      <p:sp>
        <p:nvSpPr>
          <p:cNvPr id="27" name="Google Shape;27;p8"/>
          <p:cNvSpPr txBox="1">
            <a:spLocks noGrp="1"/>
          </p:cNvSpPr>
          <p:nvPr>
            <p:ph type="subTitle" idx="1"/>
          </p:nvPr>
        </p:nvSpPr>
        <p:spPr>
          <a:xfrm>
            <a:off x="265500" y="3114528"/>
            <a:ext cx="4045200" cy="137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8" name="Google Shape;28;p8"/>
          <p:cNvSpPr txBox="1">
            <a:spLocks noGrp="1"/>
          </p:cNvSpPr>
          <p:nvPr>
            <p:ph type="body" idx="2"/>
          </p:nvPr>
        </p:nvSpPr>
        <p:spPr>
          <a:xfrm>
            <a:off x="4939500" y="804528"/>
            <a:ext cx="3837000" cy="41058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8"/>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9"/>
          <p:cNvSpPr txBox="1">
            <a:spLocks noGrp="1"/>
          </p:cNvSpPr>
          <p:nvPr>
            <p:ph type="body" idx="1"/>
          </p:nvPr>
        </p:nvSpPr>
        <p:spPr>
          <a:xfrm>
            <a:off x="311700" y="4700639"/>
            <a:ext cx="5998800" cy="6723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32" name="Google Shape;32;p9"/>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
        <p:cNvGrpSpPr/>
        <p:nvPr/>
      </p:nvGrpSpPr>
      <p:grpSpPr>
        <a:xfrm>
          <a:off x="0" y="0"/>
          <a:ext cx="0" cy="0"/>
          <a:chOff x="0" y="0"/>
          <a:chExt cx="0" cy="0"/>
        </a:xfrm>
      </p:grpSpPr>
      <p:sp>
        <p:nvSpPr>
          <p:cNvPr id="34" name="Google Shape;34;p10"/>
          <p:cNvSpPr txBox="1">
            <a:spLocks noGrp="1"/>
          </p:cNvSpPr>
          <p:nvPr>
            <p:ph type="title" hasCustomPrompt="1"/>
          </p:nvPr>
        </p:nvSpPr>
        <p:spPr>
          <a:xfrm>
            <a:off x="311700" y="1229028"/>
            <a:ext cx="8520600" cy="2181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5" name="Google Shape;35;p10"/>
          <p:cNvSpPr txBox="1">
            <a:spLocks noGrp="1"/>
          </p:cNvSpPr>
          <p:nvPr>
            <p:ph type="body" idx="1"/>
          </p:nvPr>
        </p:nvSpPr>
        <p:spPr>
          <a:xfrm>
            <a:off x="311700" y="3502472"/>
            <a:ext cx="8520600" cy="1445400"/>
          </a:xfrm>
          <a:prstGeom prst="rect">
            <a:avLst/>
          </a:prstGeom>
          <a:noFill/>
          <a:ln>
            <a:noFill/>
          </a:ln>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36" name="Google Shape;36;p10"/>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enti.com/alnag4jmape5"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marcelo.pimenta.com.br/metodologias-ageis-no-processo-de-inovacao/"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marcelo.pimenta.com.br/metodologias-ageis-no-processo-de-inovacao/"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eunati.com.br/2017/03/scrum-em-5-minutos-visao-geral.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thomazribas.com/agile/kanba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www.nimblework.com/pt-br/agile/programacao-extrema-xp/"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www.nimblework.com/pt-br/agile/programacao-em-pares/" TargetMode="Externa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miro.com/welcomeonboard/Q3RSSjJlaEdlaHNoM096REQ5bFd4Y1FJWlFmMXJaVk1GeGJzdldWUG5VUzljY1YzeHk0SWZQeG43VmFvd0hhaHwzMDc0NDU3MzQ3NTU3NzU5MTQ0fDI=?share_link_id=32522978170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play.grafana.org/d/000000012/grafana-play-home?orgId=1"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Jaquelaurenti/books"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hyperlink" Target="https://blog.cleancoder.com/uncle-bob/2012/08/13/the-clean-architecture.html"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12"/>
          <p:cNvSpPr txBox="1"/>
          <p:nvPr/>
        </p:nvSpPr>
        <p:spPr>
          <a:xfrm>
            <a:off x="4206524" y="4459650"/>
            <a:ext cx="3190971"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Engenharia de Software I</a:t>
            </a:r>
            <a:endParaRPr sz="1600" dirty="0">
              <a:solidFill>
                <a:schemeClr val="lt1"/>
              </a:solidFill>
              <a:latin typeface="Ubuntu"/>
              <a:ea typeface="Ubuntu"/>
              <a:cs typeface="Ubuntu"/>
              <a:sym typeface="Ubuntu"/>
            </a:endParaRPr>
          </a:p>
        </p:txBody>
      </p:sp>
      <p:sp>
        <p:nvSpPr>
          <p:cNvPr id="44" name="Google Shape;44;p12"/>
          <p:cNvSpPr txBox="1"/>
          <p:nvPr/>
        </p:nvSpPr>
        <p:spPr>
          <a:xfrm>
            <a:off x="4206525" y="4999950"/>
            <a:ext cx="4097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00" dirty="0">
                <a:solidFill>
                  <a:schemeClr val="lt1"/>
                </a:solidFill>
                <a:latin typeface="Fira Code Light"/>
                <a:ea typeface="Fira Code Light"/>
                <a:cs typeface="Fira Code Light"/>
                <a:sym typeface="Fira Code Light"/>
              </a:rPr>
              <a:t>_Jaque </a:t>
            </a:r>
            <a:r>
              <a:rPr lang="pt-BR" sz="1300" dirty="0" err="1">
                <a:solidFill>
                  <a:schemeClr val="lt1"/>
                </a:solidFill>
                <a:latin typeface="Fira Code Light"/>
                <a:ea typeface="Fira Code Light"/>
                <a:cs typeface="Fira Code Light"/>
                <a:sym typeface="Fira Code Light"/>
              </a:rPr>
              <a:t>laurenti</a:t>
            </a:r>
            <a:endParaRPr sz="1300" dirty="0">
              <a:solidFill>
                <a:schemeClr val="lt1"/>
              </a:solidFill>
              <a:latin typeface="Fira Code Light"/>
              <a:ea typeface="Fira Code Light"/>
              <a:cs typeface="Fira Code Light"/>
              <a:sym typeface="Fira Code Light"/>
            </a:endParaRPr>
          </a:p>
        </p:txBody>
      </p:sp>
      <p:grpSp>
        <p:nvGrpSpPr>
          <p:cNvPr id="45" name="Google Shape;45;p12"/>
          <p:cNvGrpSpPr/>
          <p:nvPr/>
        </p:nvGrpSpPr>
        <p:grpSpPr>
          <a:xfrm>
            <a:off x="4284425" y="4911325"/>
            <a:ext cx="4942500" cy="0"/>
            <a:chOff x="4251700" y="5140900"/>
            <a:chExt cx="4942500" cy="0"/>
          </a:xfrm>
        </p:grpSpPr>
        <p:cxnSp>
          <p:nvCxnSpPr>
            <p:cNvPr id="46" name="Google Shape;46;p12"/>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47" name="Google Shape;47;p12"/>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1815882"/>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Sustentabilidade</a:t>
            </a:r>
            <a:r>
              <a:rPr lang="pt-BR" b="0" i="0" dirty="0">
                <a:solidFill>
                  <a:schemeClr val="bg1"/>
                </a:solidFill>
                <a:effectLst/>
                <a:latin typeface="Fira Code" pitchFamily="49" charset="0"/>
                <a:ea typeface="Fira Code" pitchFamily="49" charset="0"/>
                <a:cs typeface="Fira Code" pitchFamily="49" charset="0"/>
              </a:rPr>
              <a:t>: Os consumidores estão cada vez mais preocupados com a sustentabilidade e o impacto ambiental. As empresas estão respondendo a essa demanda, adotando práticas e tecnologias mais sustentáveis em suas operações.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Velocidade de Resposta e Agilidade</a:t>
            </a:r>
            <a:r>
              <a:rPr lang="pt-BR" b="0" i="0" dirty="0">
                <a:solidFill>
                  <a:schemeClr val="bg1"/>
                </a:solidFill>
                <a:effectLst/>
                <a:latin typeface="Fira Code" pitchFamily="49" charset="0"/>
                <a:ea typeface="Fira Code" pitchFamily="49" charset="0"/>
                <a:cs typeface="Fira Code" pitchFamily="49" charset="0"/>
              </a:rPr>
              <a:t>: A rapidez com que as empresas podem se adaptar às mudanças nas demandas dos clientes é crucial. A tecnologia desempenha um papel fundamental na capacidade de uma empresa de inovar e se ajustar rapidamente.</a:t>
            </a:r>
          </a:p>
        </p:txBody>
      </p:sp>
    </p:spTree>
    <p:extLst>
      <p:ext uri="{BB962C8B-B14F-4D97-AF65-F5344CB8AC3E}">
        <p14:creationId xmlns:p14="http://schemas.microsoft.com/office/powerpoint/2010/main" val="31277569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_como aplicar?</a:t>
            </a:r>
          </a:p>
        </p:txBody>
      </p:sp>
      <p:sp>
        <p:nvSpPr>
          <p:cNvPr id="5" name="CaixaDeTexto 4">
            <a:extLst>
              <a:ext uri="{FF2B5EF4-FFF2-40B4-BE49-F238E27FC236}">
                <a16:creationId xmlns:a16="http://schemas.microsoft.com/office/drawing/2014/main" id="{B47A0208-10C3-148B-0EF9-2D65F260F727}"/>
              </a:ext>
            </a:extLst>
          </p:cNvPr>
          <p:cNvSpPr txBox="1"/>
          <p:nvPr/>
        </p:nvSpPr>
        <p:spPr>
          <a:xfrm>
            <a:off x="184283" y="118618"/>
            <a:ext cx="8775433" cy="5262979"/>
          </a:xfrm>
          <a:prstGeom prst="rect">
            <a:avLst/>
          </a:prstGeom>
          <a:noFill/>
        </p:spPr>
        <p:txBody>
          <a:bodyPr wrap="square">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Para iniciar a implementação usando a arquitetura proposta pela Clean </a:t>
            </a:r>
            <a:r>
              <a:rPr lang="pt-BR" sz="1200" b="0" i="0" dirty="0" err="1">
                <a:solidFill>
                  <a:schemeClr val="bg1"/>
                </a:solidFill>
                <a:effectLst/>
                <a:latin typeface="Fira Code" pitchFamily="49" charset="0"/>
                <a:ea typeface="Fira Code" pitchFamily="49" charset="0"/>
                <a:cs typeface="Fira Code" pitchFamily="49" charset="0"/>
              </a:rPr>
              <a:t>Architecture</a:t>
            </a:r>
            <a:r>
              <a:rPr lang="pt-BR" sz="1200" b="0" i="0" dirty="0">
                <a:solidFill>
                  <a:schemeClr val="bg1"/>
                </a:solidFill>
                <a:effectLst/>
                <a:latin typeface="Fira Code" pitchFamily="49" charset="0"/>
                <a:ea typeface="Fira Code" pitchFamily="49" charset="0"/>
                <a:cs typeface="Fira Code" pitchFamily="49" charset="0"/>
              </a:rPr>
              <a:t> não existe uma receita de bolo mas você pode se orientar pelas seguintes etapas: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Divida o código da sua aplicação em camadas;</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Defina as abstrações nas camadas mais internas;</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Defina as implementações nas camadas externas;</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As dependências devem sempre estar de </a:t>
            </a:r>
            <a:r>
              <a:rPr lang="pt-BR" sz="1200" b="0" i="1" dirty="0">
                <a:solidFill>
                  <a:schemeClr val="bg1"/>
                </a:solidFill>
                <a:effectLst/>
                <a:latin typeface="Fira Code" pitchFamily="49" charset="0"/>
                <a:ea typeface="Fira Code" pitchFamily="49" charset="0"/>
                <a:cs typeface="Fira Code" pitchFamily="49" charset="0"/>
              </a:rPr>
              <a:t>'fora para dentro</a:t>
            </a:r>
            <a:r>
              <a:rPr lang="pt-BR" sz="1200" b="0" i="0" dirty="0">
                <a:solidFill>
                  <a:schemeClr val="bg1"/>
                </a:solidFill>
                <a:effectLst/>
                <a:latin typeface="Fira Code" pitchFamily="49" charset="0"/>
                <a:ea typeface="Fira Code" pitchFamily="49" charset="0"/>
                <a:cs typeface="Fira Code" pitchFamily="49" charset="0"/>
              </a:rPr>
              <a:t>' e nunca o contrário;</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Realize os testes de '</a:t>
            </a:r>
            <a:r>
              <a:rPr lang="pt-BR" sz="1200" b="0" i="1" dirty="0">
                <a:solidFill>
                  <a:schemeClr val="bg1"/>
                </a:solidFill>
                <a:effectLst/>
                <a:latin typeface="Fira Code" pitchFamily="49" charset="0"/>
                <a:ea typeface="Fira Code" pitchFamily="49" charset="0"/>
                <a:cs typeface="Fira Code" pitchFamily="49" charset="0"/>
              </a:rPr>
              <a:t>fora para dentro’</a:t>
            </a:r>
            <a:r>
              <a:rPr lang="pt-BR" sz="1200" b="0" i="0" dirty="0">
                <a:solidFill>
                  <a:schemeClr val="bg1"/>
                </a:solidFill>
                <a:effectLst/>
                <a:latin typeface="Fira Code" pitchFamily="49" charset="0"/>
                <a:ea typeface="Fira Code" pitchFamily="49" charset="0"/>
                <a:cs typeface="Fira Code" pitchFamily="49" charset="0"/>
              </a:rPr>
              <a:t>;</a:t>
            </a:r>
          </a:p>
          <a:p>
            <a:pPr algn="just">
              <a:buFont typeface="+mj-lt"/>
              <a:buAutoNum type="arabicPeriod"/>
            </a:pPr>
            <a:endParaRPr lang="pt-BR" sz="1200" dirty="0">
              <a:solidFill>
                <a:schemeClr val="bg1"/>
              </a:solidFill>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Assim, a aplicação em si pode ser considera como constituída pelas camadas :</a:t>
            </a:r>
          </a:p>
          <a:p>
            <a:pPr algn="just"/>
            <a:r>
              <a:rPr lang="pt-BR" sz="1200" b="0" i="0" dirty="0">
                <a:solidFill>
                  <a:schemeClr val="bg1"/>
                </a:solidFill>
                <a:effectLst/>
                <a:latin typeface="Fira Code" pitchFamily="49" charset="0"/>
                <a:ea typeface="Fira Code" pitchFamily="49" charset="0"/>
                <a:cs typeface="Fira Code" pitchFamily="49" charset="0"/>
              </a:rPr>
              <a:t>Domain - Contém as regras de negócio da sua empresa e onde definimos as </a:t>
            </a:r>
            <a:r>
              <a:rPr lang="pt-BR" sz="1200" b="0" i="1" dirty="0" err="1">
                <a:solidFill>
                  <a:schemeClr val="bg1"/>
                </a:solidFill>
                <a:effectLst/>
                <a:latin typeface="Fira Code" pitchFamily="49" charset="0"/>
                <a:ea typeface="Fira Code" pitchFamily="49" charset="0"/>
                <a:cs typeface="Fira Code" pitchFamily="49" charset="0"/>
              </a:rPr>
              <a:t>Entities</a:t>
            </a:r>
            <a:r>
              <a:rPr lang="pt-BR" sz="1200" b="0" i="0" dirty="0">
                <a:solidFill>
                  <a:schemeClr val="bg1"/>
                </a:solidFill>
                <a:effectLst/>
                <a:latin typeface="Fira Code" pitchFamily="49" charset="0"/>
                <a:ea typeface="Fira Code" pitchFamily="49" charset="0"/>
                <a:cs typeface="Fira Code" pitchFamily="49" charset="0"/>
              </a:rPr>
              <a:t> que representam o seu modelo de domínio </a:t>
            </a:r>
            <a:r>
              <a:rPr lang="pt-BR" sz="1200" b="0" i="1" dirty="0">
                <a:solidFill>
                  <a:schemeClr val="bg1"/>
                </a:solidFill>
                <a:effectLst/>
                <a:latin typeface="Fira Code" pitchFamily="49" charset="0"/>
                <a:ea typeface="Fira Code" pitchFamily="49" charset="0"/>
                <a:cs typeface="Fira Code" pitchFamily="49" charset="0"/>
              </a:rPr>
              <a:t>(não o seu banco de dados)</a:t>
            </a:r>
            <a:r>
              <a:rPr lang="pt-BR" sz="1200" b="0" i="0" dirty="0">
                <a:solidFill>
                  <a:schemeClr val="bg1"/>
                </a:solidFill>
                <a:effectLst/>
                <a:latin typeface="Fira Code" pitchFamily="49" charset="0"/>
                <a:ea typeface="Fira Code" pitchFamily="49" charset="0"/>
                <a:cs typeface="Fira Code" pitchFamily="49" charset="0"/>
              </a:rPr>
              <a:t>;</a:t>
            </a:r>
          </a:p>
          <a:p>
            <a:pPr algn="just"/>
            <a:r>
              <a:rPr lang="pt-BR" sz="1200" b="0" i="0" dirty="0" err="1">
                <a:solidFill>
                  <a:schemeClr val="bg1"/>
                </a:solidFill>
                <a:effectLst/>
                <a:latin typeface="Fira Code" pitchFamily="49" charset="0"/>
                <a:ea typeface="Fira Code" pitchFamily="49" charset="0"/>
                <a:cs typeface="Fira Code" pitchFamily="49" charset="0"/>
              </a:rPr>
              <a:t>Application</a:t>
            </a:r>
            <a:r>
              <a:rPr lang="pt-BR" sz="1200" b="0" i="0" dirty="0">
                <a:solidFill>
                  <a:schemeClr val="bg1"/>
                </a:solidFill>
                <a:effectLst/>
                <a:latin typeface="Fira Code" pitchFamily="49" charset="0"/>
                <a:ea typeface="Fira Code" pitchFamily="49" charset="0"/>
                <a:cs typeface="Fira Code" pitchFamily="49" charset="0"/>
              </a:rPr>
              <a:t> (</a:t>
            </a:r>
            <a:r>
              <a:rPr lang="pt-BR" sz="1200" b="0" i="1" dirty="0">
                <a:solidFill>
                  <a:schemeClr val="bg1"/>
                </a:solidFill>
                <a:effectLst/>
                <a:latin typeface="Fira Code" pitchFamily="49" charset="0"/>
                <a:ea typeface="Fira Code" pitchFamily="49" charset="0"/>
                <a:cs typeface="Fira Code" pitchFamily="49" charset="0"/>
              </a:rPr>
              <a:t>Use Cases</a:t>
            </a:r>
            <a:r>
              <a:rPr lang="pt-BR" sz="1200" b="0" i="0" dirty="0">
                <a:solidFill>
                  <a:schemeClr val="bg1"/>
                </a:solidFill>
                <a:effectLst/>
                <a:latin typeface="Fira Code" pitchFamily="49" charset="0"/>
                <a:ea typeface="Fira Code" pitchFamily="49" charset="0"/>
                <a:cs typeface="Fira Code" pitchFamily="49" charset="0"/>
              </a:rPr>
              <a:t>) - Contém as regras de negócio da aplicação, onde reside a lógica da aplicação. Aqui são definidos os casos de uso e os repositórios como interfaces e não como implementações; Os casos de uso devem ser implementados em </a:t>
            </a:r>
            <a:r>
              <a:rPr lang="pt-BR" sz="1200" b="0" i="0" u="sng" dirty="0">
                <a:solidFill>
                  <a:schemeClr val="bg1"/>
                </a:solidFill>
                <a:effectLst/>
                <a:latin typeface="Fira Code" pitchFamily="49" charset="0"/>
                <a:ea typeface="Fira Code" pitchFamily="49" charset="0"/>
                <a:cs typeface="Fira Code" pitchFamily="49" charset="0"/>
              </a:rPr>
              <a:t>classes independentes </a:t>
            </a:r>
            <a:r>
              <a:rPr lang="pt-BR" sz="1200" b="0" i="0" dirty="0">
                <a:solidFill>
                  <a:schemeClr val="bg1"/>
                </a:solidFill>
                <a:effectLst/>
                <a:latin typeface="Fira Code" pitchFamily="49" charset="0"/>
                <a:ea typeface="Fira Code" pitchFamily="49" charset="0"/>
                <a:cs typeface="Fira Code" pitchFamily="49" charset="0"/>
              </a:rPr>
              <a:t>para serem utilizadas independente do ambiente de execução e deverão conter suas próprias dependências;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A camada de comunicação entre a aplicação e o mundo exterior é a camada Interface </a:t>
            </a:r>
            <a:r>
              <a:rPr lang="pt-BR" sz="1200" b="0" i="0" dirty="0" err="1">
                <a:solidFill>
                  <a:schemeClr val="bg1"/>
                </a:solidFill>
                <a:effectLst/>
                <a:latin typeface="Fira Code" pitchFamily="49" charset="0"/>
                <a:ea typeface="Fira Code" pitchFamily="49" charset="0"/>
                <a:cs typeface="Fira Code" pitchFamily="49" charset="0"/>
              </a:rPr>
              <a:t>Adapters</a:t>
            </a:r>
            <a:r>
              <a:rPr lang="pt-BR" sz="1200" b="0" i="0" dirty="0">
                <a:solidFill>
                  <a:schemeClr val="bg1"/>
                </a:solidFill>
                <a:effectLst/>
                <a:latin typeface="Fira Code" pitchFamily="49" charset="0"/>
                <a:ea typeface="Fira Code" pitchFamily="49" charset="0"/>
                <a:cs typeface="Fira Code" pitchFamily="49" charset="0"/>
              </a:rPr>
              <a:t>. Aqui temos as implementações com o mundo exterior que é a camada Frameworks e Drivers. Essa seria a camada também conhecida como </a:t>
            </a:r>
            <a:r>
              <a:rPr lang="pt-BR" sz="1200" b="0" i="0" dirty="0" err="1">
                <a:solidFill>
                  <a:schemeClr val="bg1"/>
                </a:solidFill>
                <a:effectLst/>
                <a:latin typeface="Fira Code" pitchFamily="49" charset="0"/>
                <a:ea typeface="Fira Code" pitchFamily="49" charset="0"/>
                <a:cs typeface="Fira Code" pitchFamily="49" charset="0"/>
              </a:rPr>
              <a:t>Infrastructure</a:t>
            </a:r>
            <a:r>
              <a:rPr lang="pt-BR" sz="1200" b="0" i="0" dirty="0">
                <a:solidFill>
                  <a:schemeClr val="bg1"/>
                </a:solidFill>
                <a:effectLst/>
                <a:latin typeface="Fira Code" pitchFamily="49" charset="0"/>
                <a:ea typeface="Fira Code" pitchFamily="49" charset="0"/>
                <a:cs typeface="Fira Code" pitchFamily="49" charset="0"/>
              </a:rPr>
              <a:t>.</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A camada mais externa refere-se às tecnologias e dependências externas que poderão ser substituídas sem afetar a aplicação.</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Dessa forma podemos dividir as responsabilidades definidas na aplicação em : Core, </a:t>
            </a:r>
            <a:r>
              <a:rPr lang="pt-BR" sz="1200" b="0" i="0" dirty="0" err="1">
                <a:solidFill>
                  <a:schemeClr val="bg1"/>
                </a:solidFill>
                <a:effectLst/>
                <a:latin typeface="Fira Code" pitchFamily="49" charset="0"/>
                <a:ea typeface="Fira Code" pitchFamily="49" charset="0"/>
                <a:cs typeface="Fira Code" pitchFamily="49" charset="0"/>
              </a:rPr>
              <a:t>Application</a:t>
            </a:r>
            <a:r>
              <a:rPr lang="pt-BR" sz="1200" b="0" i="0" dirty="0">
                <a:solidFill>
                  <a:schemeClr val="bg1"/>
                </a:solidFill>
                <a:effectLst/>
                <a:latin typeface="Fira Code" pitchFamily="49" charset="0"/>
                <a:ea typeface="Fira Code" pitchFamily="49" charset="0"/>
                <a:cs typeface="Fira Code" pitchFamily="49" charset="0"/>
              </a:rPr>
              <a:t> e </a:t>
            </a:r>
            <a:r>
              <a:rPr lang="pt-BR" sz="1200" b="0" i="0" dirty="0" err="1">
                <a:solidFill>
                  <a:schemeClr val="bg1"/>
                </a:solidFill>
                <a:effectLst/>
                <a:latin typeface="Fira Code" pitchFamily="49" charset="0"/>
                <a:ea typeface="Fira Code" pitchFamily="49" charset="0"/>
                <a:cs typeface="Fira Code" pitchFamily="49" charset="0"/>
              </a:rPr>
              <a:t>Details</a:t>
            </a:r>
            <a:r>
              <a:rPr lang="pt-BR" sz="1200" b="0" i="0" dirty="0">
                <a:solidFill>
                  <a:schemeClr val="bg1"/>
                </a:solidFill>
                <a:effectLst/>
                <a:latin typeface="Fira Code" pitchFamily="49" charset="0"/>
                <a:ea typeface="Fira Code" pitchFamily="49" charset="0"/>
                <a:cs typeface="Fira Code" pitchFamily="49" charset="0"/>
              </a:rPr>
              <a:t>.</a:t>
            </a:r>
            <a:endParaRPr lang="pt-BR" sz="1200" dirty="0">
              <a:solidFill>
                <a:schemeClr val="bg1"/>
              </a:solidFill>
              <a:latin typeface="Fira Code" pitchFamily="49" charset="0"/>
              <a:ea typeface="Fira Code" pitchFamily="49" charset="0"/>
              <a:cs typeface="Fira Code" pitchFamily="49" charset="0"/>
            </a:endParaRPr>
          </a:p>
          <a:p>
            <a:pPr algn="just">
              <a:buFont typeface="+mj-lt"/>
              <a:buAutoNum type="arabicPeriod"/>
            </a:pPr>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069176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_detalhes</a:t>
            </a:r>
          </a:p>
        </p:txBody>
      </p:sp>
      <p:pic>
        <p:nvPicPr>
          <p:cNvPr id="2" name="Imagem 1">
            <a:extLst>
              <a:ext uri="{FF2B5EF4-FFF2-40B4-BE49-F238E27FC236}">
                <a16:creationId xmlns:a16="http://schemas.microsoft.com/office/drawing/2014/main" id="{BB08AB83-BF06-A3C8-CAF5-A718A8C411AD}"/>
              </a:ext>
            </a:extLst>
          </p:cNvPr>
          <p:cNvPicPr>
            <a:picLocks noChangeAspect="1"/>
          </p:cNvPicPr>
          <p:nvPr/>
        </p:nvPicPr>
        <p:blipFill>
          <a:blip r:embed="rId3"/>
          <a:stretch>
            <a:fillRect/>
          </a:stretch>
        </p:blipFill>
        <p:spPr>
          <a:xfrm>
            <a:off x="101572" y="201168"/>
            <a:ext cx="8940854" cy="4569221"/>
          </a:xfrm>
          <a:prstGeom prst="rect">
            <a:avLst/>
          </a:prstGeom>
        </p:spPr>
      </p:pic>
    </p:spTree>
    <p:extLst>
      <p:ext uri="{BB962C8B-B14F-4D97-AF65-F5344CB8AC3E}">
        <p14:creationId xmlns:p14="http://schemas.microsoft.com/office/powerpoint/2010/main" val="33981782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_como faremos?</a:t>
            </a:r>
          </a:p>
        </p:txBody>
      </p:sp>
      <p:sp>
        <p:nvSpPr>
          <p:cNvPr id="7" name="Retângulo 6">
            <a:extLst>
              <a:ext uri="{FF2B5EF4-FFF2-40B4-BE49-F238E27FC236}">
                <a16:creationId xmlns:a16="http://schemas.microsoft.com/office/drawing/2014/main" id="{1D64CBA0-CFC2-0BAB-7590-7592A5D9C92B}"/>
              </a:ext>
            </a:extLst>
          </p:cNvPr>
          <p:cNvSpPr/>
          <p:nvPr/>
        </p:nvSpPr>
        <p:spPr>
          <a:xfrm>
            <a:off x="2496312" y="320040"/>
            <a:ext cx="3090672"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TechComercio.Domain</a:t>
            </a:r>
            <a:endParaRPr lang="pt-BR" dirty="0"/>
          </a:p>
        </p:txBody>
      </p:sp>
      <p:sp>
        <p:nvSpPr>
          <p:cNvPr id="11" name="Retângulo 10">
            <a:extLst>
              <a:ext uri="{FF2B5EF4-FFF2-40B4-BE49-F238E27FC236}">
                <a16:creationId xmlns:a16="http://schemas.microsoft.com/office/drawing/2014/main" id="{84779EDE-9242-B27E-122A-2153E7072581}"/>
              </a:ext>
            </a:extLst>
          </p:cNvPr>
          <p:cNvSpPr/>
          <p:nvPr/>
        </p:nvSpPr>
        <p:spPr>
          <a:xfrm>
            <a:off x="812292" y="307997"/>
            <a:ext cx="1563624" cy="247311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err="1"/>
              <a:t>Blank</a:t>
            </a:r>
            <a:r>
              <a:rPr lang="pt-BR" dirty="0"/>
              <a:t> </a:t>
            </a:r>
            <a:r>
              <a:rPr lang="pt-BR" dirty="0" err="1"/>
              <a:t>Solution</a:t>
            </a:r>
            <a:endParaRPr lang="pt-BR" dirty="0"/>
          </a:p>
          <a:p>
            <a:pPr algn="ctr"/>
            <a:r>
              <a:rPr lang="pt-BR" dirty="0" err="1"/>
              <a:t>TechComercio</a:t>
            </a:r>
            <a:endParaRPr lang="pt-BR" dirty="0"/>
          </a:p>
        </p:txBody>
      </p:sp>
      <p:sp>
        <p:nvSpPr>
          <p:cNvPr id="12" name="Retângulo 11">
            <a:extLst>
              <a:ext uri="{FF2B5EF4-FFF2-40B4-BE49-F238E27FC236}">
                <a16:creationId xmlns:a16="http://schemas.microsoft.com/office/drawing/2014/main" id="{47BFA3B1-0116-4669-7631-9153E72BF416}"/>
              </a:ext>
            </a:extLst>
          </p:cNvPr>
          <p:cNvSpPr/>
          <p:nvPr/>
        </p:nvSpPr>
        <p:spPr>
          <a:xfrm>
            <a:off x="2496312" y="940606"/>
            <a:ext cx="3090672"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TechComercio.Application</a:t>
            </a:r>
            <a:endParaRPr lang="pt-BR" dirty="0"/>
          </a:p>
        </p:txBody>
      </p:sp>
      <p:sp>
        <p:nvSpPr>
          <p:cNvPr id="13" name="Retângulo 12">
            <a:extLst>
              <a:ext uri="{FF2B5EF4-FFF2-40B4-BE49-F238E27FC236}">
                <a16:creationId xmlns:a16="http://schemas.microsoft.com/office/drawing/2014/main" id="{9D7D46DC-180C-6712-1749-00F14B420818}"/>
              </a:ext>
            </a:extLst>
          </p:cNvPr>
          <p:cNvSpPr/>
          <p:nvPr/>
        </p:nvSpPr>
        <p:spPr>
          <a:xfrm>
            <a:off x="2496312" y="1591112"/>
            <a:ext cx="3090672"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TechComercio.Persistence</a:t>
            </a:r>
            <a:endParaRPr lang="pt-BR" dirty="0"/>
          </a:p>
        </p:txBody>
      </p:sp>
      <p:sp>
        <p:nvSpPr>
          <p:cNvPr id="14" name="Retângulo 13">
            <a:extLst>
              <a:ext uri="{FF2B5EF4-FFF2-40B4-BE49-F238E27FC236}">
                <a16:creationId xmlns:a16="http://schemas.microsoft.com/office/drawing/2014/main" id="{8E13A0D0-10C4-3A36-8E3C-A1F292914AB0}"/>
              </a:ext>
            </a:extLst>
          </p:cNvPr>
          <p:cNvSpPr/>
          <p:nvPr/>
        </p:nvSpPr>
        <p:spPr>
          <a:xfrm>
            <a:off x="2496312" y="2241618"/>
            <a:ext cx="3090672"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TechComercio.API</a:t>
            </a:r>
            <a:endParaRPr lang="pt-BR" dirty="0"/>
          </a:p>
        </p:txBody>
      </p:sp>
      <p:sp>
        <p:nvSpPr>
          <p:cNvPr id="15" name="Retângulo 14">
            <a:extLst>
              <a:ext uri="{FF2B5EF4-FFF2-40B4-BE49-F238E27FC236}">
                <a16:creationId xmlns:a16="http://schemas.microsoft.com/office/drawing/2014/main" id="{DDADFEB5-BE14-1418-203C-E0F67F7D7ADF}"/>
              </a:ext>
            </a:extLst>
          </p:cNvPr>
          <p:cNvSpPr/>
          <p:nvPr/>
        </p:nvSpPr>
        <p:spPr>
          <a:xfrm>
            <a:off x="5707380" y="323608"/>
            <a:ext cx="1402080" cy="53949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err="1"/>
              <a:t>ClassLibrary</a:t>
            </a:r>
            <a:endParaRPr lang="pt-BR" dirty="0"/>
          </a:p>
        </p:txBody>
      </p:sp>
      <p:sp>
        <p:nvSpPr>
          <p:cNvPr id="16" name="Retângulo 15">
            <a:extLst>
              <a:ext uri="{FF2B5EF4-FFF2-40B4-BE49-F238E27FC236}">
                <a16:creationId xmlns:a16="http://schemas.microsoft.com/office/drawing/2014/main" id="{058D61BE-EC45-8E76-AE92-F64169A50EBB}"/>
              </a:ext>
            </a:extLst>
          </p:cNvPr>
          <p:cNvSpPr/>
          <p:nvPr/>
        </p:nvSpPr>
        <p:spPr>
          <a:xfrm>
            <a:off x="5707380" y="976402"/>
            <a:ext cx="1402080" cy="53949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err="1"/>
              <a:t>ClassLibrary</a:t>
            </a:r>
            <a:endParaRPr lang="pt-BR" dirty="0"/>
          </a:p>
        </p:txBody>
      </p:sp>
      <p:sp>
        <p:nvSpPr>
          <p:cNvPr id="17" name="Retângulo 16">
            <a:extLst>
              <a:ext uri="{FF2B5EF4-FFF2-40B4-BE49-F238E27FC236}">
                <a16:creationId xmlns:a16="http://schemas.microsoft.com/office/drawing/2014/main" id="{A9EFFBEB-3A6E-A0C2-5CBD-EFEBC233FDAD}"/>
              </a:ext>
            </a:extLst>
          </p:cNvPr>
          <p:cNvSpPr/>
          <p:nvPr/>
        </p:nvSpPr>
        <p:spPr>
          <a:xfrm>
            <a:off x="5707380" y="1628416"/>
            <a:ext cx="1402080" cy="53949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err="1"/>
              <a:t>ClassLibrary</a:t>
            </a:r>
            <a:endParaRPr lang="pt-BR" dirty="0"/>
          </a:p>
        </p:txBody>
      </p:sp>
      <p:sp>
        <p:nvSpPr>
          <p:cNvPr id="18" name="Retângulo 17">
            <a:extLst>
              <a:ext uri="{FF2B5EF4-FFF2-40B4-BE49-F238E27FC236}">
                <a16:creationId xmlns:a16="http://schemas.microsoft.com/office/drawing/2014/main" id="{855C83A8-5037-CEAA-4E81-ACF55DA8C724}"/>
              </a:ext>
            </a:extLst>
          </p:cNvPr>
          <p:cNvSpPr/>
          <p:nvPr/>
        </p:nvSpPr>
        <p:spPr>
          <a:xfrm>
            <a:off x="5705856" y="2241618"/>
            <a:ext cx="1402080" cy="53949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err="1"/>
              <a:t>WebAPI</a:t>
            </a:r>
            <a:endParaRPr lang="pt-BR" dirty="0"/>
          </a:p>
        </p:txBody>
      </p:sp>
      <p:sp>
        <p:nvSpPr>
          <p:cNvPr id="19" name="Retângulo 18">
            <a:extLst>
              <a:ext uri="{FF2B5EF4-FFF2-40B4-BE49-F238E27FC236}">
                <a16:creationId xmlns:a16="http://schemas.microsoft.com/office/drawing/2014/main" id="{945A20F2-8767-386A-66FA-04AA938CA771}"/>
              </a:ext>
            </a:extLst>
          </p:cNvPr>
          <p:cNvSpPr/>
          <p:nvPr/>
        </p:nvSpPr>
        <p:spPr>
          <a:xfrm>
            <a:off x="819912" y="2890842"/>
            <a:ext cx="62880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xUnit</a:t>
            </a:r>
            <a:endParaRPr lang="pt-BR" dirty="0"/>
          </a:p>
          <a:p>
            <a:pPr algn="ctr"/>
            <a:r>
              <a:rPr lang="pt-BR" dirty="0" err="1"/>
              <a:t>TechComercio.Test</a:t>
            </a:r>
            <a:endParaRPr lang="pt-BR" dirty="0"/>
          </a:p>
        </p:txBody>
      </p:sp>
    </p:spTree>
    <p:extLst>
      <p:ext uri="{BB962C8B-B14F-4D97-AF65-F5344CB8AC3E}">
        <p14:creationId xmlns:p14="http://schemas.microsoft.com/office/powerpoint/2010/main" val="20335770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_entendendo as dependências</a:t>
            </a:r>
          </a:p>
        </p:txBody>
      </p:sp>
      <p:sp>
        <p:nvSpPr>
          <p:cNvPr id="3" name="Retângulo 2">
            <a:extLst>
              <a:ext uri="{FF2B5EF4-FFF2-40B4-BE49-F238E27FC236}">
                <a16:creationId xmlns:a16="http://schemas.microsoft.com/office/drawing/2014/main" id="{5796C126-A766-11C1-FFB1-CF428A1C119A}"/>
              </a:ext>
            </a:extLst>
          </p:cNvPr>
          <p:cNvSpPr/>
          <p:nvPr/>
        </p:nvSpPr>
        <p:spPr>
          <a:xfrm>
            <a:off x="384048" y="402336"/>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Domain</a:t>
            </a:r>
          </a:p>
        </p:txBody>
      </p:sp>
      <p:sp>
        <p:nvSpPr>
          <p:cNvPr id="4" name="Retângulo 3">
            <a:extLst>
              <a:ext uri="{FF2B5EF4-FFF2-40B4-BE49-F238E27FC236}">
                <a16:creationId xmlns:a16="http://schemas.microsoft.com/office/drawing/2014/main" id="{3EC3F773-E82C-81F8-3E45-1A2BA099966F}"/>
              </a:ext>
            </a:extLst>
          </p:cNvPr>
          <p:cNvSpPr/>
          <p:nvPr/>
        </p:nvSpPr>
        <p:spPr>
          <a:xfrm>
            <a:off x="384048" y="1105198"/>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Application</a:t>
            </a:r>
            <a:endParaRPr lang="pt-BR" dirty="0"/>
          </a:p>
        </p:txBody>
      </p:sp>
      <p:sp>
        <p:nvSpPr>
          <p:cNvPr id="8" name="Retângulo 7">
            <a:extLst>
              <a:ext uri="{FF2B5EF4-FFF2-40B4-BE49-F238E27FC236}">
                <a16:creationId xmlns:a16="http://schemas.microsoft.com/office/drawing/2014/main" id="{45842D4E-CAE2-0A32-61D9-8F08810185E9}"/>
              </a:ext>
            </a:extLst>
          </p:cNvPr>
          <p:cNvSpPr/>
          <p:nvPr/>
        </p:nvSpPr>
        <p:spPr>
          <a:xfrm>
            <a:off x="384048" y="1808060"/>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Persistence</a:t>
            </a:r>
            <a:endParaRPr lang="pt-BR" dirty="0"/>
          </a:p>
        </p:txBody>
      </p:sp>
      <p:sp>
        <p:nvSpPr>
          <p:cNvPr id="10" name="Retângulo 9">
            <a:extLst>
              <a:ext uri="{FF2B5EF4-FFF2-40B4-BE49-F238E27FC236}">
                <a16:creationId xmlns:a16="http://schemas.microsoft.com/office/drawing/2014/main" id="{32DC801D-0C62-2B01-0DE2-61635C6698CE}"/>
              </a:ext>
            </a:extLst>
          </p:cNvPr>
          <p:cNvSpPr/>
          <p:nvPr/>
        </p:nvSpPr>
        <p:spPr>
          <a:xfrm>
            <a:off x="394716" y="2513374"/>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API</a:t>
            </a:r>
          </a:p>
        </p:txBody>
      </p:sp>
      <p:sp>
        <p:nvSpPr>
          <p:cNvPr id="11" name="Retângulo 10">
            <a:extLst>
              <a:ext uri="{FF2B5EF4-FFF2-40B4-BE49-F238E27FC236}">
                <a16:creationId xmlns:a16="http://schemas.microsoft.com/office/drawing/2014/main" id="{059F9B78-941B-76AF-37A4-72AEC95FE512}"/>
              </a:ext>
            </a:extLst>
          </p:cNvPr>
          <p:cNvSpPr/>
          <p:nvPr/>
        </p:nvSpPr>
        <p:spPr>
          <a:xfrm>
            <a:off x="2081784" y="1105198"/>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Domain</a:t>
            </a:r>
          </a:p>
        </p:txBody>
      </p:sp>
      <p:sp>
        <p:nvSpPr>
          <p:cNvPr id="12" name="Retângulo 11">
            <a:extLst>
              <a:ext uri="{FF2B5EF4-FFF2-40B4-BE49-F238E27FC236}">
                <a16:creationId xmlns:a16="http://schemas.microsoft.com/office/drawing/2014/main" id="{A1B01762-81FB-D4A0-96E4-FFFE7BCF8207}"/>
              </a:ext>
            </a:extLst>
          </p:cNvPr>
          <p:cNvSpPr/>
          <p:nvPr/>
        </p:nvSpPr>
        <p:spPr>
          <a:xfrm>
            <a:off x="2081784" y="1808060"/>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Application</a:t>
            </a:r>
            <a:endParaRPr lang="pt-BR" dirty="0"/>
          </a:p>
        </p:txBody>
      </p:sp>
      <p:sp>
        <p:nvSpPr>
          <p:cNvPr id="16" name="Retângulo 15">
            <a:extLst>
              <a:ext uri="{FF2B5EF4-FFF2-40B4-BE49-F238E27FC236}">
                <a16:creationId xmlns:a16="http://schemas.microsoft.com/office/drawing/2014/main" id="{0CE2765F-B9B8-E9A2-D6D1-A8051364A79B}"/>
              </a:ext>
            </a:extLst>
          </p:cNvPr>
          <p:cNvSpPr/>
          <p:nvPr/>
        </p:nvSpPr>
        <p:spPr>
          <a:xfrm>
            <a:off x="3790188" y="2513374"/>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Persistence</a:t>
            </a:r>
            <a:endParaRPr lang="pt-BR" dirty="0"/>
          </a:p>
        </p:txBody>
      </p:sp>
      <p:sp>
        <p:nvSpPr>
          <p:cNvPr id="17" name="Retângulo 16">
            <a:extLst>
              <a:ext uri="{FF2B5EF4-FFF2-40B4-BE49-F238E27FC236}">
                <a16:creationId xmlns:a16="http://schemas.microsoft.com/office/drawing/2014/main" id="{5FE3498A-D3CF-6D46-913E-4BBB3C7DBA98}"/>
              </a:ext>
            </a:extLst>
          </p:cNvPr>
          <p:cNvSpPr/>
          <p:nvPr/>
        </p:nvSpPr>
        <p:spPr>
          <a:xfrm>
            <a:off x="2092452" y="2510922"/>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Application</a:t>
            </a:r>
            <a:endParaRPr lang="pt-BR" dirty="0"/>
          </a:p>
        </p:txBody>
      </p:sp>
      <p:pic>
        <p:nvPicPr>
          <p:cNvPr id="19" name="Imagem 18">
            <a:extLst>
              <a:ext uri="{FF2B5EF4-FFF2-40B4-BE49-F238E27FC236}">
                <a16:creationId xmlns:a16="http://schemas.microsoft.com/office/drawing/2014/main" id="{3138BE7C-7869-0814-D354-71EAD7AE528B}"/>
              </a:ext>
            </a:extLst>
          </p:cNvPr>
          <p:cNvPicPr>
            <a:picLocks noChangeAspect="1"/>
          </p:cNvPicPr>
          <p:nvPr/>
        </p:nvPicPr>
        <p:blipFill>
          <a:blip r:embed="rId3"/>
          <a:stretch>
            <a:fillRect/>
          </a:stretch>
        </p:blipFill>
        <p:spPr>
          <a:xfrm>
            <a:off x="2778253" y="3213784"/>
            <a:ext cx="5151118" cy="2415176"/>
          </a:xfrm>
          <a:prstGeom prst="rect">
            <a:avLst/>
          </a:prstGeom>
        </p:spPr>
      </p:pic>
    </p:spTree>
    <p:extLst>
      <p:ext uri="{BB962C8B-B14F-4D97-AF65-F5344CB8AC3E}">
        <p14:creationId xmlns:p14="http://schemas.microsoft.com/office/powerpoint/2010/main" val="33513992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_entendendo as dependências</a:t>
            </a:r>
          </a:p>
        </p:txBody>
      </p:sp>
      <p:sp>
        <p:nvSpPr>
          <p:cNvPr id="3" name="Retângulo 2">
            <a:extLst>
              <a:ext uri="{FF2B5EF4-FFF2-40B4-BE49-F238E27FC236}">
                <a16:creationId xmlns:a16="http://schemas.microsoft.com/office/drawing/2014/main" id="{5796C126-A766-11C1-FFB1-CF428A1C119A}"/>
              </a:ext>
            </a:extLst>
          </p:cNvPr>
          <p:cNvSpPr/>
          <p:nvPr/>
        </p:nvSpPr>
        <p:spPr>
          <a:xfrm>
            <a:off x="384048" y="402336"/>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Domain</a:t>
            </a:r>
          </a:p>
        </p:txBody>
      </p:sp>
      <p:sp>
        <p:nvSpPr>
          <p:cNvPr id="4" name="Retângulo 3">
            <a:extLst>
              <a:ext uri="{FF2B5EF4-FFF2-40B4-BE49-F238E27FC236}">
                <a16:creationId xmlns:a16="http://schemas.microsoft.com/office/drawing/2014/main" id="{3EC3F773-E82C-81F8-3E45-1A2BA099966F}"/>
              </a:ext>
            </a:extLst>
          </p:cNvPr>
          <p:cNvSpPr/>
          <p:nvPr/>
        </p:nvSpPr>
        <p:spPr>
          <a:xfrm>
            <a:off x="384048" y="1105198"/>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Application</a:t>
            </a:r>
            <a:endParaRPr lang="pt-BR" dirty="0"/>
          </a:p>
        </p:txBody>
      </p:sp>
      <p:sp>
        <p:nvSpPr>
          <p:cNvPr id="8" name="Retângulo 7">
            <a:extLst>
              <a:ext uri="{FF2B5EF4-FFF2-40B4-BE49-F238E27FC236}">
                <a16:creationId xmlns:a16="http://schemas.microsoft.com/office/drawing/2014/main" id="{45842D4E-CAE2-0A32-61D9-8F08810185E9}"/>
              </a:ext>
            </a:extLst>
          </p:cNvPr>
          <p:cNvSpPr/>
          <p:nvPr/>
        </p:nvSpPr>
        <p:spPr>
          <a:xfrm>
            <a:off x="384048" y="1808060"/>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Persistence</a:t>
            </a:r>
            <a:endParaRPr lang="pt-BR" dirty="0"/>
          </a:p>
        </p:txBody>
      </p:sp>
      <p:sp>
        <p:nvSpPr>
          <p:cNvPr id="10" name="Retângulo 9">
            <a:extLst>
              <a:ext uri="{FF2B5EF4-FFF2-40B4-BE49-F238E27FC236}">
                <a16:creationId xmlns:a16="http://schemas.microsoft.com/office/drawing/2014/main" id="{32DC801D-0C62-2B01-0DE2-61635C6698CE}"/>
              </a:ext>
            </a:extLst>
          </p:cNvPr>
          <p:cNvSpPr/>
          <p:nvPr/>
        </p:nvSpPr>
        <p:spPr>
          <a:xfrm>
            <a:off x="394716" y="2513374"/>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API</a:t>
            </a:r>
          </a:p>
        </p:txBody>
      </p:sp>
      <p:sp>
        <p:nvSpPr>
          <p:cNvPr id="11" name="Retângulo 10">
            <a:extLst>
              <a:ext uri="{FF2B5EF4-FFF2-40B4-BE49-F238E27FC236}">
                <a16:creationId xmlns:a16="http://schemas.microsoft.com/office/drawing/2014/main" id="{059F9B78-941B-76AF-37A4-72AEC95FE512}"/>
              </a:ext>
            </a:extLst>
          </p:cNvPr>
          <p:cNvSpPr/>
          <p:nvPr/>
        </p:nvSpPr>
        <p:spPr>
          <a:xfrm>
            <a:off x="2081784" y="1105198"/>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Domain</a:t>
            </a:r>
          </a:p>
        </p:txBody>
      </p:sp>
      <p:sp>
        <p:nvSpPr>
          <p:cNvPr id="12" name="Retângulo 11">
            <a:extLst>
              <a:ext uri="{FF2B5EF4-FFF2-40B4-BE49-F238E27FC236}">
                <a16:creationId xmlns:a16="http://schemas.microsoft.com/office/drawing/2014/main" id="{A1B01762-81FB-D4A0-96E4-FFFE7BCF8207}"/>
              </a:ext>
            </a:extLst>
          </p:cNvPr>
          <p:cNvSpPr/>
          <p:nvPr/>
        </p:nvSpPr>
        <p:spPr>
          <a:xfrm>
            <a:off x="2081784" y="1808060"/>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Application</a:t>
            </a:r>
            <a:endParaRPr lang="pt-BR" dirty="0"/>
          </a:p>
        </p:txBody>
      </p:sp>
      <p:sp>
        <p:nvSpPr>
          <p:cNvPr id="16" name="Retângulo 15">
            <a:extLst>
              <a:ext uri="{FF2B5EF4-FFF2-40B4-BE49-F238E27FC236}">
                <a16:creationId xmlns:a16="http://schemas.microsoft.com/office/drawing/2014/main" id="{0CE2765F-B9B8-E9A2-D6D1-A8051364A79B}"/>
              </a:ext>
            </a:extLst>
          </p:cNvPr>
          <p:cNvSpPr/>
          <p:nvPr/>
        </p:nvSpPr>
        <p:spPr>
          <a:xfrm>
            <a:off x="3790188" y="2513374"/>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Persistence</a:t>
            </a:r>
            <a:endParaRPr lang="pt-BR" dirty="0"/>
          </a:p>
        </p:txBody>
      </p:sp>
      <p:sp>
        <p:nvSpPr>
          <p:cNvPr id="17" name="Retângulo 16">
            <a:extLst>
              <a:ext uri="{FF2B5EF4-FFF2-40B4-BE49-F238E27FC236}">
                <a16:creationId xmlns:a16="http://schemas.microsoft.com/office/drawing/2014/main" id="{5FE3498A-D3CF-6D46-913E-4BBB3C7DBA98}"/>
              </a:ext>
            </a:extLst>
          </p:cNvPr>
          <p:cNvSpPr/>
          <p:nvPr/>
        </p:nvSpPr>
        <p:spPr>
          <a:xfrm>
            <a:off x="2092452" y="2510922"/>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Application</a:t>
            </a:r>
            <a:endParaRPr lang="pt-BR" dirty="0"/>
          </a:p>
        </p:txBody>
      </p:sp>
      <p:pic>
        <p:nvPicPr>
          <p:cNvPr id="2" name="Imagem 1">
            <a:extLst>
              <a:ext uri="{FF2B5EF4-FFF2-40B4-BE49-F238E27FC236}">
                <a16:creationId xmlns:a16="http://schemas.microsoft.com/office/drawing/2014/main" id="{D0C7F813-252C-36BD-6776-E2A321192F72}"/>
              </a:ext>
            </a:extLst>
          </p:cNvPr>
          <p:cNvPicPr>
            <a:picLocks noChangeAspect="1"/>
          </p:cNvPicPr>
          <p:nvPr/>
        </p:nvPicPr>
        <p:blipFill>
          <a:blip r:embed="rId3"/>
          <a:stretch>
            <a:fillRect/>
          </a:stretch>
        </p:blipFill>
        <p:spPr>
          <a:xfrm>
            <a:off x="274320" y="137425"/>
            <a:ext cx="7772400" cy="4891510"/>
          </a:xfrm>
          <a:prstGeom prst="rect">
            <a:avLst/>
          </a:prstGeom>
        </p:spPr>
      </p:pic>
    </p:spTree>
    <p:extLst>
      <p:ext uri="{BB962C8B-B14F-4D97-AF65-F5344CB8AC3E}">
        <p14:creationId xmlns:p14="http://schemas.microsoft.com/office/powerpoint/2010/main" val="9021561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_ainda em Domain</a:t>
            </a:r>
          </a:p>
        </p:txBody>
      </p:sp>
      <p:sp>
        <p:nvSpPr>
          <p:cNvPr id="3" name="Retângulo 2">
            <a:extLst>
              <a:ext uri="{FF2B5EF4-FFF2-40B4-BE49-F238E27FC236}">
                <a16:creationId xmlns:a16="http://schemas.microsoft.com/office/drawing/2014/main" id="{5796C126-A766-11C1-FFB1-CF428A1C119A}"/>
              </a:ext>
            </a:extLst>
          </p:cNvPr>
          <p:cNvSpPr/>
          <p:nvPr/>
        </p:nvSpPr>
        <p:spPr>
          <a:xfrm>
            <a:off x="329184" y="1474304"/>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Domain</a:t>
            </a:r>
          </a:p>
        </p:txBody>
      </p:sp>
      <p:pic>
        <p:nvPicPr>
          <p:cNvPr id="18" name="Imagem 17">
            <a:extLst>
              <a:ext uri="{FF2B5EF4-FFF2-40B4-BE49-F238E27FC236}">
                <a16:creationId xmlns:a16="http://schemas.microsoft.com/office/drawing/2014/main" id="{54AC1B5D-F544-B1A4-8005-6EF5FB3D3AD5}"/>
              </a:ext>
            </a:extLst>
          </p:cNvPr>
          <p:cNvPicPr>
            <a:picLocks noChangeAspect="1"/>
          </p:cNvPicPr>
          <p:nvPr/>
        </p:nvPicPr>
        <p:blipFill>
          <a:blip r:embed="rId3"/>
          <a:stretch>
            <a:fillRect/>
          </a:stretch>
        </p:blipFill>
        <p:spPr>
          <a:xfrm>
            <a:off x="0" y="142245"/>
            <a:ext cx="2927521" cy="3066454"/>
          </a:xfrm>
          <a:prstGeom prst="rect">
            <a:avLst/>
          </a:prstGeom>
        </p:spPr>
      </p:pic>
      <p:sp>
        <p:nvSpPr>
          <p:cNvPr id="20" name="Retângulo 19">
            <a:extLst>
              <a:ext uri="{FF2B5EF4-FFF2-40B4-BE49-F238E27FC236}">
                <a16:creationId xmlns:a16="http://schemas.microsoft.com/office/drawing/2014/main" id="{295E2C16-A5DD-6375-022B-9D5B9BBEF2FB}"/>
              </a:ext>
            </a:extLst>
          </p:cNvPr>
          <p:cNvSpPr/>
          <p:nvPr/>
        </p:nvSpPr>
        <p:spPr>
          <a:xfrm>
            <a:off x="530351" y="1675472"/>
            <a:ext cx="1362457" cy="579931"/>
          </a:xfrm>
          <a:custGeom>
            <a:avLst/>
            <a:gdLst>
              <a:gd name="connsiteX0" fmla="*/ 0 w 1362457"/>
              <a:gd name="connsiteY0" fmla="*/ 0 h 579931"/>
              <a:gd name="connsiteX1" fmla="*/ 440528 w 1362457"/>
              <a:gd name="connsiteY1" fmla="*/ 0 h 579931"/>
              <a:gd name="connsiteX2" fmla="*/ 853806 w 1362457"/>
              <a:gd name="connsiteY2" fmla="*/ 0 h 579931"/>
              <a:gd name="connsiteX3" fmla="*/ 1362457 w 1362457"/>
              <a:gd name="connsiteY3" fmla="*/ 0 h 579931"/>
              <a:gd name="connsiteX4" fmla="*/ 1362457 w 1362457"/>
              <a:gd name="connsiteY4" fmla="*/ 579931 h 579931"/>
              <a:gd name="connsiteX5" fmla="*/ 935554 w 1362457"/>
              <a:gd name="connsiteY5" fmla="*/ 579931 h 579931"/>
              <a:gd name="connsiteX6" fmla="*/ 454152 w 1362457"/>
              <a:gd name="connsiteY6" fmla="*/ 579931 h 579931"/>
              <a:gd name="connsiteX7" fmla="*/ 0 w 1362457"/>
              <a:gd name="connsiteY7" fmla="*/ 579931 h 579931"/>
              <a:gd name="connsiteX8" fmla="*/ 0 w 1362457"/>
              <a:gd name="connsiteY8" fmla="*/ 0 h 57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457" h="579931" extrusionOk="0">
                <a:moveTo>
                  <a:pt x="0" y="0"/>
                </a:moveTo>
                <a:cubicBezTo>
                  <a:pt x="119855" y="-36172"/>
                  <a:pt x="274423" y="22722"/>
                  <a:pt x="440528" y="0"/>
                </a:cubicBezTo>
                <a:cubicBezTo>
                  <a:pt x="606633" y="-22722"/>
                  <a:pt x="729440" y="42933"/>
                  <a:pt x="853806" y="0"/>
                </a:cubicBezTo>
                <a:cubicBezTo>
                  <a:pt x="978172" y="-42933"/>
                  <a:pt x="1130046" y="20187"/>
                  <a:pt x="1362457" y="0"/>
                </a:cubicBezTo>
                <a:cubicBezTo>
                  <a:pt x="1389769" y="287532"/>
                  <a:pt x="1313020" y="436544"/>
                  <a:pt x="1362457" y="579931"/>
                </a:cubicBezTo>
                <a:cubicBezTo>
                  <a:pt x="1208217" y="628750"/>
                  <a:pt x="1061305" y="575150"/>
                  <a:pt x="935554" y="579931"/>
                </a:cubicBezTo>
                <a:cubicBezTo>
                  <a:pt x="809803" y="584712"/>
                  <a:pt x="628324" y="562900"/>
                  <a:pt x="454152" y="579931"/>
                </a:cubicBezTo>
                <a:cubicBezTo>
                  <a:pt x="279980" y="596962"/>
                  <a:pt x="144167" y="526774"/>
                  <a:pt x="0" y="579931"/>
                </a:cubicBezTo>
                <a:cubicBezTo>
                  <a:pt x="-37286" y="420511"/>
                  <a:pt x="15772" y="155848"/>
                  <a:pt x="0" y="0"/>
                </a:cubicBezTo>
                <a:close/>
              </a:path>
            </a:pathLst>
          </a:custGeom>
          <a:noFill/>
          <a:ln w="1905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Imagem 20">
            <a:extLst>
              <a:ext uri="{FF2B5EF4-FFF2-40B4-BE49-F238E27FC236}">
                <a16:creationId xmlns:a16="http://schemas.microsoft.com/office/drawing/2014/main" id="{4F43B2EA-AF79-5D5E-9D19-45C03ECA6197}"/>
              </a:ext>
            </a:extLst>
          </p:cNvPr>
          <p:cNvPicPr>
            <a:picLocks noChangeAspect="1"/>
          </p:cNvPicPr>
          <p:nvPr/>
        </p:nvPicPr>
        <p:blipFill>
          <a:blip r:embed="rId4"/>
          <a:stretch>
            <a:fillRect/>
          </a:stretch>
        </p:blipFill>
        <p:spPr>
          <a:xfrm>
            <a:off x="3054097" y="-703131"/>
            <a:ext cx="3703320" cy="1649378"/>
          </a:xfrm>
          <a:prstGeom prst="rect">
            <a:avLst/>
          </a:prstGeom>
        </p:spPr>
      </p:pic>
      <p:pic>
        <p:nvPicPr>
          <p:cNvPr id="22" name="Imagem 21">
            <a:extLst>
              <a:ext uri="{FF2B5EF4-FFF2-40B4-BE49-F238E27FC236}">
                <a16:creationId xmlns:a16="http://schemas.microsoft.com/office/drawing/2014/main" id="{E2EB5A7E-1438-B207-E8BE-1436B3BB9931}"/>
              </a:ext>
            </a:extLst>
          </p:cNvPr>
          <p:cNvPicPr>
            <a:picLocks noChangeAspect="1"/>
          </p:cNvPicPr>
          <p:nvPr/>
        </p:nvPicPr>
        <p:blipFill>
          <a:blip r:embed="rId5"/>
          <a:stretch>
            <a:fillRect/>
          </a:stretch>
        </p:blipFill>
        <p:spPr>
          <a:xfrm>
            <a:off x="3655446" y="689133"/>
            <a:ext cx="5488554" cy="1730830"/>
          </a:xfrm>
          <a:prstGeom prst="rect">
            <a:avLst/>
          </a:prstGeom>
        </p:spPr>
      </p:pic>
      <p:sp>
        <p:nvSpPr>
          <p:cNvPr id="23" name="Retângulo 22">
            <a:extLst>
              <a:ext uri="{FF2B5EF4-FFF2-40B4-BE49-F238E27FC236}">
                <a16:creationId xmlns:a16="http://schemas.microsoft.com/office/drawing/2014/main" id="{3B3C7049-A77E-B4A7-D15D-0FAFCDB2B50C}"/>
              </a:ext>
            </a:extLst>
          </p:cNvPr>
          <p:cNvSpPr/>
          <p:nvPr/>
        </p:nvSpPr>
        <p:spPr>
          <a:xfrm>
            <a:off x="329184" y="3817000"/>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Quando eu defino os contratos na camada de </a:t>
            </a:r>
            <a:r>
              <a:rPr lang="pt-BR" dirty="0" err="1"/>
              <a:t>domain</a:t>
            </a:r>
            <a:r>
              <a:rPr lang="pt-BR" dirty="0"/>
              <a:t> eu defino um contrato entre a camada de </a:t>
            </a:r>
            <a:r>
              <a:rPr lang="pt-BR" dirty="0" err="1"/>
              <a:t>domain</a:t>
            </a:r>
            <a:r>
              <a:rPr lang="pt-BR" dirty="0"/>
              <a:t> e a camada de infraestrutura</a:t>
            </a:r>
          </a:p>
        </p:txBody>
      </p:sp>
      <p:sp>
        <p:nvSpPr>
          <p:cNvPr id="24" name="Retângulo 23">
            <a:extLst>
              <a:ext uri="{FF2B5EF4-FFF2-40B4-BE49-F238E27FC236}">
                <a16:creationId xmlns:a16="http://schemas.microsoft.com/office/drawing/2014/main" id="{F503CE44-5FC7-2313-939A-3EF6DD35F658}"/>
              </a:ext>
            </a:extLst>
          </p:cNvPr>
          <p:cNvSpPr/>
          <p:nvPr/>
        </p:nvSpPr>
        <p:spPr>
          <a:xfrm>
            <a:off x="329184" y="4540758"/>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Facilidade ao precisar modificar o banco de dados, pois o contrato estará definido na camada Domain, a camada de negócio da aplicação</a:t>
            </a:r>
          </a:p>
        </p:txBody>
      </p:sp>
      <p:pic>
        <p:nvPicPr>
          <p:cNvPr id="26" name="Imagem 25">
            <a:extLst>
              <a:ext uri="{FF2B5EF4-FFF2-40B4-BE49-F238E27FC236}">
                <a16:creationId xmlns:a16="http://schemas.microsoft.com/office/drawing/2014/main" id="{46E20E36-52B7-4445-2AF7-57EC6FDA17EE}"/>
              </a:ext>
            </a:extLst>
          </p:cNvPr>
          <p:cNvPicPr>
            <a:picLocks noChangeAspect="1"/>
          </p:cNvPicPr>
          <p:nvPr/>
        </p:nvPicPr>
        <p:blipFill>
          <a:blip r:embed="rId6"/>
          <a:stretch>
            <a:fillRect/>
          </a:stretch>
        </p:blipFill>
        <p:spPr>
          <a:xfrm>
            <a:off x="3172968" y="2499852"/>
            <a:ext cx="4910328" cy="1012997"/>
          </a:xfrm>
          <a:prstGeom prst="rect">
            <a:avLst/>
          </a:prstGeom>
        </p:spPr>
      </p:pic>
    </p:spTree>
    <p:extLst>
      <p:ext uri="{BB962C8B-B14F-4D97-AF65-F5344CB8AC3E}">
        <p14:creationId xmlns:p14="http://schemas.microsoft.com/office/powerpoint/2010/main" val="23626038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i="0" dirty="0" err="1">
                <a:solidFill>
                  <a:srgbClr val="92D050"/>
                </a:solidFill>
                <a:effectLst/>
                <a:latin typeface="Fira Code" pitchFamily="49" charset="0"/>
                <a:ea typeface="Fira Code" pitchFamily="49" charset="0"/>
                <a:cs typeface="Fira Code" pitchFamily="49" charset="0"/>
              </a:rPr>
              <a:t>deep</a:t>
            </a:r>
            <a:r>
              <a:rPr lang="pt-BR" b="1" i="0" dirty="0">
                <a:solidFill>
                  <a:srgbClr val="92D050"/>
                </a:solidFill>
                <a:effectLst/>
                <a:latin typeface="Fira Code" pitchFamily="49" charset="0"/>
                <a:ea typeface="Fira Code" pitchFamily="49" charset="0"/>
                <a:cs typeface="Fira Code" pitchFamily="49" charset="0"/>
              </a:rPr>
              <a:t> </a:t>
            </a:r>
            <a:r>
              <a:rPr lang="pt-BR" b="1" i="0" dirty="0" err="1">
                <a:solidFill>
                  <a:srgbClr val="92D050"/>
                </a:solidFill>
                <a:effectLst/>
                <a:latin typeface="Fira Code" pitchFamily="49" charset="0"/>
                <a:ea typeface="Fira Code" pitchFamily="49" charset="0"/>
                <a:cs typeface="Fira Code" pitchFamily="49" charset="0"/>
              </a:rPr>
              <a:t>dive</a:t>
            </a:r>
            <a:r>
              <a:rPr lang="pt-BR" b="1" i="0" dirty="0">
                <a:solidFill>
                  <a:srgbClr val="92D050"/>
                </a:solidFill>
                <a:effectLst/>
                <a:latin typeface="Fira Code" pitchFamily="49" charset="0"/>
                <a:ea typeface="Fira Code" pitchFamily="49" charset="0"/>
                <a:cs typeface="Fira Code" pitchFamily="49" charset="0"/>
              </a:rPr>
              <a:t> no padrão </a:t>
            </a:r>
            <a:r>
              <a:rPr lang="pt-BR" b="1" i="0" dirty="0" err="1">
                <a:solidFill>
                  <a:srgbClr val="92D050"/>
                </a:solidFill>
                <a:effectLst/>
                <a:latin typeface="Fira Code" pitchFamily="49" charset="0"/>
                <a:ea typeface="Fira Code" pitchFamily="49" charset="0"/>
                <a:cs typeface="Fira Code" pitchFamily="49" charset="0"/>
              </a:rPr>
              <a:t>Repository</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F34188B1-F0BE-D824-CCCE-6F79A8DE5DF5}"/>
              </a:ext>
            </a:extLst>
          </p:cNvPr>
          <p:cNvSpPr txBox="1"/>
          <p:nvPr/>
        </p:nvSpPr>
        <p:spPr>
          <a:xfrm>
            <a:off x="112014" y="77605"/>
            <a:ext cx="9031986" cy="2462213"/>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 "padrão </a:t>
            </a:r>
            <a:r>
              <a:rPr lang="pt-BR" b="0" i="0" dirty="0" err="1">
                <a:solidFill>
                  <a:schemeClr val="bg1"/>
                </a:solidFill>
                <a:effectLst/>
                <a:latin typeface="Fira Code" pitchFamily="49" charset="0"/>
                <a:ea typeface="Fira Code" pitchFamily="49" charset="0"/>
                <a:cs typeface="Fira Code" pitchFamily="49" charset="0"/>
              </a:rPr>
              <a:t>Repository</a:t>
            </a:r>
            <a:r>
              <a:rPr lang="pt-BR" b="0" i="0" dirty="0">
                <a:solidFill>
                  <a:schemeClr val="bg1"/>
                </a:solidFill>
                <a:effectLst/>
                <a:latin typeface="Fira Code" pitchFamily="49" charset="0"/>
                <a:ea typeface="Fira Code" pitchFamily="49" charset="0"/>
                <a:cs typeface="Fira Code" pitchFamily="49" charset="0"/>
              </a:rPr>
              <a:t>" é um padrão de projeto de software utilizado no desenvolvimento de aplicativos, principalmente em aplicações que seguem o padrão de arquitetura MVC (Model-</a:t>
            </a:r>
            <a:r>
              <a:rPr lang="pt-BR" b="0" i="0" dirty="0" err="1">
                <a:solidFill>
                  <a:schemeClr val="bg1"/>
                </a:solidFill>
                <a:effectLst/>
                <a:latin typeface="Fira Code" pitchFamily="49" charset="0"/>
                <a:ea typeface="Fira Code" pitchFamily="49" charset="0"/>
                <a:cs typeface="Fira Code" pitchFamily="49" charset="0"/>
              </a:rPr>
              <a:t>View</a:t>
            </a:r>
            <a:r>
              <a:rPr lang="pt-BR" b="0" i="0" dirty="0">
                <a:solidFill>
                  <a:schemeClr val="bg1"/>
                </a:solidFill>
                <a:effectLst/>
                <a:latin typeface="Fira Code" pitchFamily="49" charset="0"/>
                <a:ea typeface="Fira Code" pitchFamily="49" charset="0"/>
                <a:cs typeface="Fira Code" pitchFamily="49" charset="0"/>
              </a:rPr>
              <a:t>-</a:t>
            </a:r>
            <a:r>
              <a:rPr lang="pt-BR" b="0" i="0" dirty="0" err="1">
                <a:solidFill>
                  <a:schemeClr val="bg1"/>
                </a:solidFill>
                <a:effectLst/>
                <a:latin typeface="Fira Code" pitchFamily="49" charset="0"/>
                <a:ea typeface="Fira Code" pitchFamily="49" charset="0"/>
                <a:cs typeface="Fira Code" pitchFamily="49" charset="0"/>
              </a:rPr>
              <a:t>Controller</a:t>
            </a:r>
            <a:r>
              <a:rPr lang="pt-BR" b="0" i="0" dirty="0">
                <a:solidFill>
                  <a:schemeClr val="bg1"/>
                </a:solidFill>
                <a:effectLst/>
                <a:latin typeface="Fira Code" pitchFamily="49" charset="0"/>
                <a:ea typeface="Fira Code" pitchFamily="49" charset="0"/>
                <a:cs typeface="Fira Code" pitchFamily="49" charset="0"/>
              </a:rPr>
              <a:t>) ou arquiteturas similares. Ele tem como objetivo separar a lógica de acesso a dados do restante do código, tornando o sistema mais organizado e fácil de manter.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O padrão </a:t>
            </a:r>
            <a:r>
              <a:rPr lang="pt-BR" b="0" i="0" dirty="0" err="1">
                <a:solidFill>
                  <a:schemeClr val="bg1"/>
                </a:solidFill>
                <a:effectLst/>
                <a:latin typeface="Fira Code" pitchFamily="49" charset="0"/>
                <a:ea typeface="Fira Code" pitchFamily="49" charset="0"/>
                <a:cs typeface="Fira Code" pitchFamily="49" charset="0"/>
              </a:rPr>
              <a:t>Repository</a:t>
            </a:r>
            <a:r>
              <a:rPr lang="pt-BR" b="0" i="0" dirty="0">
                <a:solidFill>
                  <a:schemeClr val="bg1"/>
                </a:solidFill>
                <a:effectLst/>
                <a:latin typeface="Fira Code" pitchFamily="49" charset="0"/>
                <a:ea typeface="Fira Code" pitchFamily="49" charset="0"/>
                <a:cs typeface="Fira Code" pitchFamily="49" charset="0"/>
              </a:rPr>
              <a:t> consiste em criar uma camada intermediária entre a aplicação e a fonte de dados, seja um banco de dados, um serviço web, ou qualquer outra forma de armazenamento de dados. Essa camada atua como uma abstração para o acesso aos dados, fornecendo métodos para criar, ler, atualizar e excluir registros, bem como para buscar dados de maneira mais geral.</a:t>
            </a:r>
          </a:p>
        </p:txBody>
      </p:sp>
    </p:spTree>
    <p:extLst>
      <p:ext uri="{BB962C8B-B14F-4D97-AF65-F5344CB8AC3E}">
        <p14:creationId xmlns:p14="http://schemas.microsoft.com/office/powerpoint/2010/main" val="6000109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i="0" dirty="0" err="1">
                <a:solidFill>
                  <a:srgbClr val="92D050"/>
                </a:solidFill>
                <a:effectLst/>
                <a:latin typeface="Fira Code" pitchFamily="49" charset="0"/>
                <a:ea typeface="Fira Code" pitchFamily="49" charset="0"/>
                <a:cs typeface="Fira Code" pitchFamily="49" charset="0"/>
              </a:rPr>
              <a:t>deep</a:t>
            </a:r>
            <a:r>
              <a:rPr lang="pt-BR" b="1" i="0" dirty="0">
                <a:solidFill>
                  <a:srgbClr val="92D050"/>
                </a:solidFill>
                <a:effectLst/>
                <a:latin typeface="Fira Code" pitchFamily="49" charset="0"/>
                <a:ea typeface="Fira Code" pitchFamily="49" charset="0"/>
                <a:cs typeface="Fira Code" pitchFamily="49" charset="0"/>
              </a:rPr>
              <a:t> </a:t>
            </a:r>
            <a:r>
              <a:rPr lang="pt-BR" b="1" i="0" dirty="0" err="1">
                <a:solidFill>
                  <a:srgbClr val="92D050"/>
                </a:solidFill>
                <a:effectLst/>
                <a:latin typeface="Fira Code" pitchFamily="49" charset="0"/>
                <a:ea typeface="Fira Code" pitchFamily="49" charset="0"/>
                <a:cs typeface="Fira Code" pitchFamily="49" charset="0"/>
              </a:rPr>
              <a:t>dive</a:t>
            </a:r>
            <a:r>
              <a:rPr lang="pt-BR" b="1" i="0" dirty="0">
                <a:solidFill>
                  <a:srgbClr val="92D050"/>
                </a:solidFill>
                <a:effectLst/>
                <a:latin typeface="Fira Code" pitchFamily="49" charset="0"/>
                <a:ea typeface="Fira Code" pitchFamily="49" charset="0"/>
                <a:cs typeface="Fira Code" pitchFamily="49" charset="0"/>
              </a:rPr>
              <a:t> no padrão Unit </a:t>
            </a:r>
            <a:r>
              <a:rPr lang="pt-BR" b="1" i="0" dirty="0" err="1">
                <a:solidFill>
                  <a:srgbClr val="92D050"/>
                </a:solidFill>
                <a:effectLst/>
                <a:latin typeface="Fira Code" pitchFamily="49" charset="0"/>
                <a:ea typeface="Fira Code" pitchFamily="49" charset="0"/>
                <a:cs typeface="Fira Code" pitchFamily="49" charset="0"/>
              </a:rPr>
              <a:t>of</a:t>
            </a:r>
            <a:r>
              <a:rPr lang="pt-BR" b="1" i="0" dirty="0">
                <a:solidFill>
                  <a:srgbClr val="92D050"/>
                </a:solidFill>
                <a:effectLst/>
                <a:latin typeface="Fira Code" pitchFamily="49" charset="0"/>
                <a:ea typeface="Fira Code" pitchFamily="49" charset="0"/>
                <a:cs typeface="Fira Code" pitchFamily="49" charset="0"/>
              </a:rPr>
              <a:t> </a:t>
            </a:r>
            <a:r>
              <a:rPr lang="pt-BR" b="1" i="0" dirty="0" err="1">
                <a:solidFill>
                  <a:srgbClr val="92D050"/>
                </a:solidFill>
                <a:effectLst/>
                <a:latin typeface="Fira Code" pitchFamily="49" charset="0"/>
                <a:ea typeface="Fira Code" pitchFamily="49" charset="0"/>
                <a:cs typeface="Fira Code" pitchFamily="49" charset="0"/>
              </a:rPr>
              <a:t>Work</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F34188B1-F0BE-D824-CCCE-6F79A8DE5DF5}"/>
              </a:ext>
            </a:extLst>
          </p:cNvPr>
          <p:cNvSpPr txBox="1"/>
          <p:nvPr/>
        </p:nvSpPr>
        <p:spPr>
          <a:xfrm>
            <a:off x="56006" y="-30778"/>
            <a:ext cx="9031986" cy="5816977"/>
          </a:xfrm>
          <a:prstGeom prst="rect">
            <a:avLst/>
          </a:prstGeom>
          <a:noFill/>
        </p:spPr>
        <p:txBody>
          <a:bodyPr wrap="square">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O padrão Unit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Work</a:t>
            </a:r>
            <a:r>
              <a:rPr lang="pt-BR" sz="1200" b="0" i="0" dirty="0">
                <a:solidFill>
                  <a:schemeClr val="bg1"/>
                </a:solidFill>
                <a:effectLst/>
                <a:latin typeface="Fira Code" pitchFamily="49" charset="0"/>
                <a:ea typeface="Fira Code" pitchFamily="49" charset="0"/>
                <a:cs typeface="Fira Code" pitchFamily="49" charset="0"/>
              </a:rPr>
              <a:t> (Unidade de Trabalho, em tradução livre) é um padrão de projeto usado no desenvolvimento de software, especialmente em aplicações que utilizam sistemas de gerenciamento de banco de dados. Ele é frequentemente associado ao padrão </a:t>
            </a:r>
            <a:r>
              <a:rPr lang="pt-BR" sz="1200" b="0" i="0" dirty="0" err="1">
                <a:solidFill>
                  <a:schemeClr val="bg1"/>
                </a:solidFill>
                <a:effectLst/>
                <a:latin typeface="Fira Code" pitchFamily="49" charset="0"/>
                <a:ea typeface="Fira Code" pitchFamily="49" charset="0"/>
                <a:cs typeface="Fira Code" pitchFamily="49" charset="0"/>
              </a:rPr>
              <a:t>Repository</a:t>
            </a:r>
            <a:r>
              <a:rPr lang="pt-BR" sz="1200" b="0" i="0" dirty="0">
                <a:solidFill>
                  <a:schemeClr val="bg1"/>
                </a:solidFill>
                <a:effectLst/>
                <a:latin typeface="Fira Code" pitchFamily="49" charset="0"/>
                <a:ea typeface="Fira Code" pitchFamily="49" charset="0"/>
                <a:cs typeface="Fira Code" pitchFamily="49" charset="0"/>
              </a:rPr>
              <a:t> e visa a manutenção da consistência e integridade dos dados em operações de banco de dados, permitindo que várias operações sejam agrupadas em uma única transação.</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O conceito fundamental do padrão Unit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Work</a:t>
            </a:r>
            <a:r>
              <a:rPr lang="pt-BR" sz="1200" b="0" i="0" dirty="0">
                <a:solidFill>
                  <a:schemeClr val="bg1"/>
                </a:solidFill>
                <a:effectLst/>
                <a:latin typeface="Fira Code" pitchFamily="49" charset="0"/>
                <a:ea typeface="Fira Code" pitchFamily="49" charset="0"/>
                <a:cs typeface="Fira Code" pitchFamily="49" charset="0"/>
              </a:rPr>
              <a:t> é fornecer um mecanismo para gerenciar </a:t>
            </a:r>
            <a:r>
              <a:rPr lang="pt-BR" sz="1200" b="1" i="0" dirty="0">
                <a:solidFill>
                  <a:srgbClr val="00B050"/>
                </a:solidFill>
                <a:effectLst/>
                <a:latin typeface="Fira Code" pitchFamily="49" charset="0"/>
                <a:ea typeface="Fira Code" pitchFamily="49" charset="0"/>
                <a:cs typeface="Fira Code" pitchFamily="49" charset="0"/>
              </a:rPr>
              <a:t>transações</a:t>
            </a:r>
            <a:r>
              <a:rPr lang="pt-BR" sz="1200" b="0" i="0" dirty="0">
                <a:solidFill>
                  <a:schemeClr val="bg1"/>
                </a:solidFill>
                <a:effectLst/>
                <a:latin typeface="Fira Code" pitchFamily="49" charset="0"/>
                <a:ea typeface="Fira Code" pitchFamily="49" charset="0"/>
                <a:cs typeface="Fira Code" pitchFamily="49" charset="0"/>
              </a:rPr>
              <a:t> de banco de dados em nível de aplicação. Ele permite que você agrupe várias operações de banco de dados em uma única transação, o que significa que todas essas operações serão tratadas como uma única unidade de trabalho. Se alguma operação falhar, a transação inteira pode ser revertida (</a:t>
            </a:r>
            <a:r>
              <a:rPr lang="pt-BR" sz="1200" b="0" i="0" dirty="0" err="1">
                <a:solidFill>
                  <a:schemeClr val="bg1"/>
                </a:solidFill>
                <a:effectLst/>
                <a:latin typeface="Fira Code" pitchFamily="49" charset="0"/>
                <a:ea typeface="Fira Code" pitchFamily="49" charset="0"/>
                <a:cs typeface="Fira Code" pitchFamily="49" charset="0"/>
              </a:rPr>
              <a:t>rollback</a:t>
            </a:r>
            <a:r>
              <a:rPr lang="pt-BR" sz="1200" b="0" i="0" dirty="0">
                <a:solidFill>
                  <a:schemeClr val="bg1"/>
                </a:solidFill>
                <a:effectLst/>
                <a:latin typeface="Fira Code" pitchFamily="49" charset="0"/>
                <a:ea typeface="Fira Code" pitchFamily="49" charset="0"/>
                <a:cs typeface="Fira Code" pitchFamily="49" charset="0"/>
              </a:rPr>
              <a:t>) para manter a integridade dos dados.</a:t>
            </a:r>
          </a:p>
          <a:p>
            <a:pPr algn="just"/>
            <a:endParaRPr lang="pt-BR" sz="1200" dirty="0">
              <a:solidFill>
                <a:schemeClr val="bg1"/>
              </a:solidFill>
              <a:latin typeface="Fira Code" pitchFamily="49" charset="0"/>
              <a:ea typeface="Fira Code" pitchFamily="49" charset="0"/>
              <a:cs typeface="Fira Code" pitchFamily="49" charset="0"/>
            </a:endParaRPr>
          </a:p>
          <a:p>
            <a:pPr algn="l"/>
            <a:r>
              <a:rPr lang="pt-BR" sz="1200" b="0" i="0" dirty="0">
                <a:solidFill>
                  <a:schemeClr val="bg1"/>
                </a:solidFill>
                <a:effectLst/>
                <a:latin typeface="Fira Code" pitchFamily="49" charset="0"/>
                <a:ea typeface="Fira Code" pitchFamily="49" charset="0"/>
                <a:cs typeface="Fira Code" pitchFamily="49" charset="0"/>
              </a:rPr>
              <a:t>Principais características do padrão Unit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Work</a:t>
            </a:r>
            <a:r>
              <a:rPr lang="pt-BR" sz="1200" b="0" i="0" dirty="0">
                <a:solidFill>
                  <a:schemeClr val="bg1"/>
                </a:solidFill>
                <a:effectLst/>
                <a:latin typeface="Fira Code" pitchFamily="49" charset="0"/>
                <a:ea typeface="Fira Code" pitchFamily="49" charset="0"/>
                <a:cs typeface="Fira Code" pitchFamily="49" charset="0"/>
              </a:rPr>
              <a:t>:</a:t>
            </a:r>
          </a:p>
          <a:p>
            <a:pPr algn="l">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Gerenciamento de transações: O Unit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Work</a:t>
            </a:r>
            <a:r>
              <a:rPr lang="pt-BR" sz="1200" b="0" i="0" dirty="0">
                <a:solidFill>
                  <a:schemeClr val="bg1"/>
                </a:solidFill>
                <a:effectLst/>
                <a:latin typeface="Fira Code" pitchFamily="49" charset="0"/>
                <a:ea typeface="Fira Code" pitchFamily="49" charset="0"/>
                <a:cs typeface="Fira Code" pitchFamily="49" charset="0"/>
              </a:rPr>
              <a:t> gerencia transações de banco de dados, garantindo que as operações sejam tratadas de maneira atômica, ou seja, todas ou nenhuma delas serão confirmadas no banco de dados.</a:t>
            </a:r>
          </a:p>
          <a:p>
            <a:pPr algn="l">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Rastreamento de objetos: Ele rastreia as alterações feitas nos objetos do domínio durante a transação e persiste essas alterações no banco de dados apenas quando a transação é confirmada.</a:t>
            </a:r>
          </a:p>
          <a:p>
            <a:pPr algn="l">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Isolamento: Garante que as operações em andamento não interfiram umas nas outras, evitando problemas de concorrência e garantindo a consistência dos dados.</a:t>
            </a:r>
          </a:p>
          <a:p>
            <a:pPr algn="l">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Facilita a implementação do padrão </a:t>
            </a:r>
            <a:r>
              <a:rPr lang="pt-BR" sz="1200" b="0" i="0" dirty="0" err="1">
                <a:solidFill>
                  <a:schemeClr val="bg1"/>
                </a:solidFill>
                <a:effectLst/>
                <a:latin typeface="Fira Code" pitchFamily="49" charset="0"/>
                <a:ea typeface="Fira Code" pitchFamily="49" charset="0"/>
                <a:cs typeface="Fira Code" pitchFamily="49" charset="0"/>
              </a:rPr>
              <a:t>Repository</a:t>
            </a:r>
            <a:r>
              <a:rPr lang="pt-BR" sz="1200" b="0" i="0" dirty="0">
                <a:solidFill>
                  <a:schemeClr val="bg1"/>
                </a:solidFill>
                <a:effectLst/>
                <a:latin typeface="Fira Code" pitchFamily="49" charset="0"/>
                <a:ea typeface="Fira Code" pitchFamily="49" charset="0"/>
                <a:cs typeface="Fira Code" pitchFamily="49" charset="0"/>
              </a:rPr>
              <a:t>: O Unit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Work</a:t>
            </a:r>
            <a:r>
              <a:rPr lang="pt-BR" sz="1200" b="0" i="0" dirty="0">
                <a:solidFill>
                  <a:schemeClr val="bg1"/>
                </a:solidFill>
                <a:effectLst/>
                <a:latin typeface="Fira Code" pitchFamily="49" charset="0"/>
                <a:ea typeface="Fira Code" pitchFamily="49" charset="0"/>
                <a:cs typeface="Fira Code" pitchFamily="49" charset="0"/>
              </a:rPr>
              <a:t> é frequentemente usado em conjunto com o padrão </a:t>
            </a:r>
            <a:r>
              <a:rPr lang="pt-BR" sz="1200" b="0" i="0" dirty="0" err="1">
                <a:solidFill>
                  <a:schemeClr val="bg1"/>
                </a:solidFill>
                <a:effectLst/>
                <a:latin typeface="Fira Code" pitchFamily="49" charset="0"/>
                <a:ea typeface="Fira Code" pitchFamily="49" charset="0"/>
                <a:cs typeface="Fira Code" pitchFamily="49" charset="0"/>
              </a:rPr>
              <a:t>Repository</a:t>
            </a:r>
            <a:r>
              <a:rPr lang="pt-BR" sz="1200" b="0" i="0" dirty="0">
                <a:solidFill>
                  <a:schemeClr val="bg1"/>
                </a:solidFill>
                <a:effectLst/>
                <a:latin typeface="Fira Code" pitchFamily="49" charset="0"/>
                <a:ea typeface="Fira Code" pitchFamily="49" charset="0"/>
                <a:cs typeface="Fira Code" pitchFamily="49" charset="0"/>
              </a:rPr>
              <a:t> para separar a lógica de acesso a dados da lógica de negócios.</a:t>
            </a:r>
          </a:p>
          <a:p>
            <a:pPr algn="l">
              <a:buFont typeface="+mj-lt"/>
              <a:buAutoNum type="arabicPeriod"/>
            </a:pPr>
            <a:endParaRPr lang="pt-BR" sz="1200" b="0" i="0" dirty="0">
              <a:solidFill>
                <a:schemeClr val="bg1"/>
              </a:solidFill>
              <a:effectLst/>
              <a:latin typeface="Fira Code" pitchFamily="49" charset="0"/>
              <a:ea typeface="Fira Code" pitchFamily="49" charset="0"/>
              <a:cs typeface="Fira Code" pitchFamily="49" charset="0"/>
            </a:endParaRPr>
          </a:p>
          <a:p>
            <a:pPr algn="l"/>
            <a:r>
              <a:rPr lang="pt-BR" sz="1200" b="0" i="0" dirty="0">
                <a:solidFill>
                  <a:schemeClr val="bg1"/>
                </a:solidFill>
                <a:effectLst/>
                <a:latin typeface="Fira Code" pitchFamily="49" charset="0"/>
                <a:ea typeface="Fira Code" pitchFamily="49" charset="0"/>
                <a:cs typeface="Fira Code" pitchFamily="49" charset="0"/>
              </a:rPr>
              <a:t>O padrão Unit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Work</a:t>
            </a:r>
            <a:r>
              <a:rPr lang="pt-BR" sz="1200" b="0" i="0" dirty="0">
                <a:solidFill>
                  <a:schemeClr val="bg1"/>
                </a:solidFill>
                <a:effectLst/>
                <a:latin typeface="Fira Code" pitchFamily="49" charset="0"/>
                <a:ea typeface="Fira Code" pitchFamily="49" charset="0"/>
                <a:cs typeface="Fira Code" pitchFamily="49" charset="0"/>
              </a:rPr>
              <a:t> é comumente aplicado em frameworks de desenvolvimento, como </a:t>
            </a:r>
            <a:r>
              <a:rPr lang="pt-BR" sz="1200" b="0" i="0" dirty="0" err="1">
                <a:solidFill>
                  <a:schemeClr val="bg1"/>
                </a:solidFill>
                <a:effectLst/>
                <a:latin typeface="Fira Code" pitchFamily="49" charset="0"/>
                <a:ea typeface="Fira Code" pitchFamily="49" charset="0"/>
                <a:cs typeface="Fira Code" pitchFamily="49" charset="0"/>
              </a:rPr>
              <a:t>Entity</a:t>
            </a:r>
            <a:r>
              <a:rPr lang="pt-BR" sz="1200" b="0" i="0" dirty="0">
                <a:solidFill>
                  <a:schemeClr val="bg1"/>
                </a:solidFill>
                <a:effectLst/>
                <a:latin typeface="Fira Code" pitchFamily="49" charset="0"/>
                <a:ea typeface="Fira Code" pitchFamily="49" charset="0"/>
                <a:cs typeface="Fira Code" pitchFamily="49" charset="0"/>
              </a:rPr>
              <a:t> Framework (para aplicações .NET) e </a:t>
            </a:r>
            <a:r>
              <a:rPr lang="pt-BR" sz="1200" b="0" i="0" dirty="0" err="1">
                <a:solidFill>
                  <a:schemeClr val="bg1"/>
                </a:solidFill>
                <a:effectLst/>
                <a:latin typeface="Fira Code" pitchFamily="49" charset="0"/>
                <a:ea typeface="Fira Code" pitchFamily="49" charset="0"/>
                <a:cs typeface="Fira Code" pitchFamily="49" charset="0"/>
              </a:rPr>
              <a:t>Hibernate</a:t>
            </a:r>
            <a:r>
              <a:rPr lang="pt-BR" sz="1200" b="0" i="0" dirty="0">
                <a:solidFill>
                  <a:schemeClr val="bg1"/>
                </a:solidFill>
                <a:effectLst/>
                <a:latin typeface="Fira Code" pitchFamily="49" charset="0"/>
                <a:ea typeface="Fira Code" pitchFamily="49" charset="0"/>
                <a:cs typeface="Fira Code" pitchFamily="49" charset="0"/>
              </a:rPr>
              <a:t> (para aplicações Java), para facilitar o gerenciamento de transações e o rastreamento de alterações nos objetos. Isso ajuda a manter a integridade dos dados e a facilitar o desenvolvimento de aplicações que envolvem operações de banco de dados complexas e transações.</a:t>
            </a:r>
          </a:p>
          <a:p>
            <a:pPr algn="just"/>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6204298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_recomendações</a:t>
            </a:r>
          </a:p>
        </p:txBody>
      </p:sp>
      <p:sp>
        <p:nvSpPr>
          <p:cNvPr id="4" name="CaixaDeTexto 3">
            <a:extLst>
              <a:ext uri="{FF2B5EF4-FFF2-40B4-BE49-F238E27FC236}">
                <a16:creationId xmlns:a16="http://schemas.microsoft.com/office/drawing/2014/main" id="{F34188B1-F0BE-D824-CCCE-6F79A8DE5DF5}"/>
              </a:ext>
            </a:extLst>
          </p:cNvPr>
          <p:cNvSpPr txBox="1"/>
          <p:nvPr/>
        </p:nvSpPr>
        <p:spPr>
          <a:xfrm>
            <a:off x="112014" y="77605"/>
            <a:ext cx="9031986" cy="1384995"/>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Complexidade do Projeto</a:t>
            </a:r>
          </a:p>
          <a:p>
            <a:pPr algn="just"/>
            <a:r>
              <a:rPr lang="pt-BR" dirty="0">
                <a:solidFill>
                  <a:schemeClr val="bg1"/>
                </a:solidFill>
                <a:latin typeface="Fira Code" pitchFamily="49" charset="0"/>
                <a:ea typeface="Fira Code" pitchFamily="49" charset="0"/>
                <a:cs typeface="Fira Code" pitchFamily="49" charset="0"/>
              </a:rPr>
              <a:t>Escalabilidade</a:t>
            </a:r>
          </a:p>
          <a:p>
            <a:pPr algn="just"/>
            <a:r>
              <a:rPr lang="pt-BR" b="0" i="0" dirty="0" err="1">
                <a:solidFill>
                  <a:schemeClr val="bg1"/>
                </a:solidFill>
                <a:effectLst/>
                <a:latin typeface="Fira Code" pitchFamily="49" charset="0"/>
                <a:ea typeface="Fira Code" pitchFamily="49" charset="0"/>
                <a:cs typeface="Fira Code" pitchFamily="49" charset="0"/>
              </a:rPr>
              <a:t>Testabilidade</a:t>
            </a:r>
            <a:endParaRPr lang="pt-BR" b="0" i="0" dirty="0">
              <a:solidFill>
                <a:schemeClr val="bg1"/>
              </a:solidFill>
              <a:effectLst/>
              <a:latin typeface="Fira Code" pitchFamily="49" charset="0"/>
              <a:ea typeface="Fira Code" pitchFamily="49" charset="0"/>
              <a:cs typeface="Fira Code" pitchFamily="49" charset="0"/>
            </a:endParaRPr>
          </a:p>
          <a:p>
            <a:pPr algn="just"/>
            <a:r>
              <a:rPr lang="pt-BR" dirty="0">
                <a:solidFill>
                  <a:schemeClr val="bg1"/>
                </a:solidFill>
                <a:latin typeface="Fira Code" pitchFamily="49" charset="0"/>
                <a:ea typeface="Fira Code" pitchFamily="49" charset="0"/>
                <a:cs typeface="Fira Code" pitchFamily="49" charset="0"/>
              </a:rPr>
              <a:t>Padrões de Equipe</a:t>
            </a:r>
          </a:p>
          <a:p>
            <a:pPr algn="just"/>
            <a:r>
              <a:rPr lang="pt-BR" b="0" i="0" dirty="0">
                <a:solidFill>
                  <a:schemeClr val="bg1"/>
                </a:solidFill>
                <a:effectLst/>
                <a:latin typeface="Fira Code" pitchFamily="49" charset="0"/>
                <a:ea typeface="Fira Code" pitchFamily="49" charset="0"/>
                <a:cs typeface="Fira Code" pitchFamily="49" charset="0"/>
              </a:rPr>
              <a:t>Complexidade de Transações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6762060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_entendendo as camadas</a:t>
            </a:r>
          </a:p>
        </p:txBody>
      </p:sp>
      <p:sp>
        <p:nvSpPr>
          <p:cNvPr id="3" name="Retângulo 2">
            <a:extLst>
              <a:ext uri="{FF2B5EF4-FFF2-40B4-BE49-F238E27FC236}">
                <a16:creationId xmlns:a16="http://schemas.microsoft.com/office/drawing/2014/main" id="{5796C126-A766-11C1-FFB1-CF428A1C119A}"/>
              </a:ext>
            </a:extLst>
          </p:cNvPr>
          <p:cNvSpPr/>
          <p:nvPr/>
        </p:nvSpPr>
        <p:spPr>
          <a:xfrm>
            <a:off x="329184" y="1474304"/>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Domain</a:t>
            </a:r>
          </a:p>
        </p:txBody>
      </p:sp>
      <p:sp>
        <p:nvSpPr>
          <p:cNvPr id="2" name="Retângulo 1">
            <a:extLst>
              <a:ext uri="{FF2B5EF4-FFF2-40B4-BE49-F238E27FC236}">
                <a16:creationId xmlns:a16="http://schemas.microsoft.com/office/drawing/2014/main" id="{FE9E5B60-8059-D015-5746-7A9E5FA4A5B6}"/>
              </a:ext>
            </a:extLst>
          </p:cNvPr>
          <p:cNvSpPr/>
          <p:nvPr/>
        </p:nvSpPr>
        <p:spPr>
          <a:xfrm>
            <a:off x="2484120" y="381000"/>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Camada de domínio da aplicação</a:t>
            </a:r>
          </a:p>
        </p:txBody>
      </p:sp>
      <p:sp>
        <p:nvSpPr>
          <p:cNvPr id="5" name="Retângulo 4">
            <a:extLst>
              <a:ext uri="{FF2B5EF4-FFF2-40B4-BE49-F238E27FC236}">
                <a16:creationId xmlns:a16="http://schemas.microsoft.com/office/drawing/2014/main" id="{487EAD7A-AFCD-06EF-CBFC-2D2DAC5196E6}"/>
              </a:ext>
            </a:extLst>
          </p:cNvPr>
          <p:cNvSpPr/>
          <p:nvPr/>
        </p:nvSpPr>
        <p:spPr>
          <a:xfrm>
            <a:off x="2484120" y="1062526"/>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Regras de negócio</a:t>
            </a:r>
          </a:p>
        </p:txBody>
      </p:sp>
      <p:sp>
        <p:nvSpPr>
          <p:cNvPr id="6" name="Retângulo 5">
            <a:extLst>
              <a:ext uri="{FF2B5EF4-FFF2-40B4-BE49-F238E27FC236}">
                <a16:creationId xmlns:a16="http://schemas.microsoft.com/office/drawing/2014/main" id="{8E140A7F-FB30-4C81-B9F9-7E877F118C6E}"/>
              </a:ext>
            </a:extLst>
          </p:cNvPr>
          <p:cNvSpPr/>
          <p:nvPr/>
        </p:nvSpPr>
        <p:spPr>
          <a:xfrm>
            <a:off x="2484120" y="1744052"/>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Existe independente das demais camadas</a:t>
            </a:r>
          </a:p>
        </p:txBody>
      </p:sp>
      <p:sp>
        <p:nvSpPr>
          <p:cNvPr id="7" name="Retângulo 6">
            <a:extLst>
              <a:ext uri="{FF2B5EF4-FFF2-40B4-BE49-F238E27FC236}">
                <a16:creationId xmlns:a16="http://schemas.microsoft.com/office/drawing/2014/main" id="{283A599C-605E-9705-0B75-F21AF1FEC512}"/>
              </a:ext>
            </a:extLst>
          </p:cNvPr>
          <p:cNvSpPr/>
          <p:nvPr/>
        </p:nvSpPr>
        <p:spPr>
          <a:xfrm>
            <a:off x="2484120" y="2425578"/>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Importância maior para seu negócio</a:t>
            </a:r>
          </a:p>
        </p:txBody>
      </p:sp>
      <p:sp>
        <p:nvSpPr>
          <p:cNvPr id="9" name="Retângulo 8">
            <a:extLst>
              <a:ext uri="{FF2B5EF4-FFF2-40B4-BE49-F238E27FC236}">
                <a16:creationId xmlns:a16="http://schemas.microsoft.com/office/drawing/2014/main" id="{6A576C9A-8A67-0FE5-F581-A78DE6B5B4EE}"/>
              </a:ext>
            </a:extLst>
          </p:cNvPr>
          <p:cNvSpPr/>
          <p:nvPr/>
        </p:nvSpPr>
        <p:spPr>
          <a:xfrm>
            <a:off x="2484120" y="3082090"/>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Razão de existir do seu negócio</a:t>
            </a:r>
          </a:p>
        </p:txBody>
      </p:sp>
      <p:sp>
        <p:nvSpPr>
          <p:cNvPr id="13" name="Retângulo 12">
            <a:extLst>
              <a:ext uri="{FF2B5EF4-FFF2-40B4-BE49-F238E27FC236}">
                <a16:creationId xmlns:a16="http://schemas.microsoft.com/office/drawing/2014/main" id="{60B88430-4B60-54CF-E9C1-CC12810B3FC7}"/>
              </a:ext>
            </a:extLst>
          </p:cNvPr>
          <p:cNvSpPr/>
          <p:nvPr/>
        </p:nvSpPr>
        <p:spPr>
          <a:xfrm>
            <a:off x="2484120" y="3757452"/>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Conhecimento do aplicativo que é independente de qualquer detalhe de tecnologia específica</a:t>
            </a:r>
          </a:p>
        </p:txBody>
      </p:sp>
      <p:sp>
        <p:nvSpPr>
          <p:cNvPr id="14" name="Retângulo 13">
            <a:extLst>
              <a:ext uri="{FF2B5EF4-FFF2-40B4-BE49-F238E27FC236}">
                <a16:creationId xmlns:a16="http://schemas.microsoft.com/office/drawing/2014/main" id="{5E15D3A4-B12F-7F79-834F-D9EAF561E166}"/>
              </a:ext>
            </a:extLst>
          </p:cNvPr>
          <p:cNvSpPr/>
          <p:nvPr/>
        </p:nvSpPr>
        <p:spPr>
          <a:xfrm>
            <a:off x="2484120" y="4432814"/>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Entidades, objetos de valor, serviços e regras de negócio que compõem o núcleo da aplicação</a:t>
            </a:r>
          </a:p>
        </p:txBody>
      </p:sp>
    </p:spTree>
    <p:extLst>
      <p:ext uri="{BB962C8B-B14F-4D97-AF65-F5344CB8AC3E}">
        <p14:creationId xmlns:p14="http://schemas.microsoft.com/office/powerpoint/2010/main" val="1706502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_quiz</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23220"/>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hlinkClick r:id="rId3"/>
              </a:rPr>
              <a:t>https://www.menti.com/alnag4jmape5</a:t>
            </a:r>
            <a:endParaRPr lang="pt-BR" b="1"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0865611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_entendendo as camadas</a:t>
            </a:r>
          </a:p>
        </p:txBody>
      </p:sp>
      <p:sp>
        <p:nvSpPr>
          <p:cNvPr id="3" name="Retângulo 2">
            <a:extLst>
              <a:ext uri="{FF2B5EF4-FFF2-40B4-BE49-F238E27FC236}">
                <a16:creationId xmlns:a16="http://schemas.microsoft.com/office/drawing/2014/main" id="{5796C126-A766-11C1-FFB1-CF428A1C119A}"/>
              </a:ext>
            </a:extLst>
          </p:cNvPr>
          <p:cNvSpPr/>
          <p:nvPr/>
        </p:nvSpPr>
        <p:spPr>
          <a:xfrm>
            <a:off x="329184" y="1474304"/>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Persistence</a:t>
            </a:r>
            <a:endParaRPr lang="pt-BR" dirty="0"/>
          </a:p>
        </p:txBody>
      </p:sp>
      <p:pic>
        <p:nvPicPr>
          <p:cNvPr id="4" name="Imagem 3">
            <a:extLst>
              <a:ext uri="{FF2B5EF4-FFF2-40B4-BE49-F238E27FC236}">
                <a16:creationId xmlns:a16="http://schemas.microsoft.com/office/drawing/2014/main" id="{8A078B1E-0B27-905A-9F2D-952D716C2695}"/>
              </a:ext>
            </a:extLst>
          </p:cNvPr>
          <p:cNvPicPr>
            <a:picLocks noChangeAspect="1"/>
          </p:cNvPicPr>
          <p:nvPr/>
        </p:nvPicPr>
        <p:blipFill>
          <a:blip r:embed="rId3"/>
          <a:stretch>
            <a:fillRect/>
          </a:stretch>
        </p:blipFill>
        <p:spPr>
          <a:xfrm>
            <a:off x="2172716" y="886802"/>
            <a:ext cx="3683000" cy="1714500"/>
          </a:xfrm>
          <a:prstGeom prst="rect">
            <a:avLst/>
          </a:prstGeom>
        </p:spPr>
      </p:pic>
      <p:sp>
        <p:nvSpPr>
          <p:cNvPr id="8" name="Retângulo 7">
            <a:extLst>
              <a:ext uri="{FF2B5EF4-FFF2-40B4-BE49-F238E27FC236}">
                <a16:creationId xmlns:a16="http://schemas.microsoft.com/office/drawing/2014/main" id="{13FCAC0E-DF09-3E13-0527-B35DB96A9177}"/>
              </a:ext>
            </a:extLst>
          </p:cNvPr>
          <p:cNvSpPr/>
          <p:nvPr/>
        </p:nvSpPr>
        <p:spPr>
          <a:xfrm>
            <a:off x="2688336" y="1819656"/>
            <a:ext cx="1883664" cy="640080"/>
          </a:xfrm>
          <a:custGeom>
            <a:avLst/>
            <a:gdLst>
              <a:gd name="connsiteX0" fmla="*/ 0 w 1883664"/>
              <a:gd name="connsiteY0" fmla="*/ 0 h 640080"/>
              <a:gd name="connsiteX1" fmla="*/ 508589 w 1883664"/>
              <a:gd name="connsiteY1" fmla="*/ 0 h 640080"/>
              <a:gd name="connsiteX2" fmla="*/ 979505 w 1883664"/>
              <a:gd name="connsiteY2" fmla="*/ 0 h 640080"/>
              <a:gd name="connsiteX3" fmla="*/ 1412748 w 1883664"/>
              <a:gd name="connsiteY3" fmla="*/ 0 h 640080"/>
              <a:gd name="connsiteX4" fmla="*/ 1883664 w 1883664"/>
              <a:gd name="connsiteY4" fmla="*/ 0 h 640080"/>
              <a:gd name="connsiteX5" fmla="*/ 1883664 w 1883664"/>
              <a:gd name="connsiteY5" fmla="*/ 332842 h 640080"/>
              <a:gd name="connsiteX6" fmla="*/ 1883664 w 1883664"/>
              <a:gd name="connsiteY6" fmla="*/ 640080 h 640080"/>
              <a:gd name="connsiteX7" fmla="*/ 1469258 w 1883664"/>
              <a:gd name="connsiteY7" fmla="*/ 640080 h 640080"/>
              <a:gd name="connsiteX8" fmla="*/ 979505 w 1883664"/>
              <a:gd name="connsiteY8" fmla="*/ 640080 h 640080"/>
              <a:gd name="connsiteX9" fmla="*/ 565099 w 1883664"/>
              <a:gd name="connsiteY9" fmla="*/ 640080 h 640080"/>
              <a:gd name="connsiteX10" fmla="*/ 0 w 1883664"/>
              <a:gd name="connsiteY10" fmla="*/ 640080 h 640080"/>
              <a:gd name="connsiteX11" fmla="*/ 0 w 1883664"/>
              <a:gd name="connsiteY11" fmla="*/ 326441 h 640080"/>
              <a:gd name="connsiteX12" fmla="*/ 0 w 1883664"/>
              <a:gd name="connsiteY12"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3664" h="640080" extrusionOk="0">
                <a:moveTo>
                  <a:pt x="0" y="0"/>
                </a:moveTo>
                <a:cubicBezTo>
                  <a:pt x="138581" y="-34647"/>
                  <a:pt x="289242" y="32525"/>
                  <a:pt x="508589" y="0"/>
                </a:cubicBezTo>
                <a:cubicBezTo>
                  <a:pt x="727936" y="-32525"/>
                  <a:pt x="861296" y="8470"/>
                  <a:pt x="979505" y="0"/>
                </a:cubicBezTo>
                <a:cubicBezTo>
                  <a:pt x="1097714" y="-8470"/>
                  <a:pt x="1215493" y="50405"/>
                  <a:pt x="1412748" y="0"/>
                </a:cubicBezTo>
                <a:cubicBezTo>
                  <a:pt x="1610003" y="-50405"/>
                  <a:pt x="1771165" y="14476"/>
                  <a:pt x="1883664" y="0"/>
                </a:cubicBezTo>
                <a:cubicBezTo>
                  <a:pt x="1892699" y="158276"/>
                  <a:pt x="1845744" y="172098"/>
                  <a:pt x="1883664" y="332842"/>
                </a:cubicBezTo>
                <a:cubicBezTo>
                  <a:pt x="1921584" y="493586"/>
                  <a:pt x="1855340" y="547838"/>
                  <a:pt x="1883664" y="640080"/>
                </a:cubicBezTo>
                <a:cubicBezTo>
                  <a:pt x="1760957" y="664349"/>
                  <a:pt x="1648297" y="623403"/>
                  <a:pt x="1469258" y="640080"/>
                </a:cubicBezTo>
                <a:cubicBezTo>
                  <a:pt x="1290219" y="656757"/>
                  <a:pt x="1103249" y="622020"/>
                  <a:pt x="979505" y="640080"/>
                </a:cubicBezTo>
                <a:cubicBezTo>
                  <a:pt x="855761" y="658140"/>
                  <a:pt x="656397" y="639903"/>
                  <a:pt x="565099" y="640080"/>
                </a:cubicBezTo>
                <a:cubicBezTo>
                  <a:pt x="473801" y="640257"/>
                  <a:pt x="165870" y="611979"/>
                  <a:pt x="0" y="640080"/>
                </a:cubicBezTo>
                <a:cubicBezTo>
                  <a:pt x="-11814" y="553643"/>
                  <a:pt x="20533" y="463001"/>
                  <a:pt x="0" y="326441"/>
                </a:cubicBezTo>
                <a:cubicBezTo>
                  <a:pt x="-20533" y="189881"/>
                  <a:pt x="28725" y="118419"/>
                  <a:pt x="0" y="0"/>
                </a:cubicBezTo>
                <a:close/>
              </a:path>
            </a:pathLst>
          </a:custGeom>
          <a:noFill/>
          <a:ln w="28575">
            <a:solidFill>
              <a:srgbClr val="FF0000"/>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61E6CB31-0D5D-4A1C-61E9-99EA613531A7}"/>
              </a:ext>
            </a:extLst>
          </p:cNvPr>
          <p:cNvSpPr/>
          <p:nvPr/>
        </p:nvSpPr>
        <p:spPr>
          <a:xfrm>
            <a:off x="2688336" y="3206496"/>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Construção de toda a camada de persistência de dados que haverá na nossa aplicação</a:t>
            </a:r>
          </a:p>
        </p:txBody>
      </p:sp>
      <p:sp>
        <p:nvSpPr>
          <p:cNvPr id="11" name="Retângulo 10">
            <a:extLst>
              <a:ext uri="{FF2B5EF4-FFF2-40B4-BE49-F238E27FC236}">
                <a16:creationId xmlns:a16="http://schemas.microsoft.com/office/drawing/2014/main" id="{5F1817A4-E0FE-0174-9F33-0BDB30FAB250}"/>
              </a:ext>
            </a:extLst>
          </p:cNvPr>
          <p:cNvSpPr/>
          <p:nvPr/>
        </p:nvSpPr>
        <p:spPr>
          <a:xfrm>
            <a:off x="2688336" y="3888022"/>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No </a:t>
            </a:r>
            <a:r>
              <a:rPr lang="pt-BR" dirty="0" err="1"/>
              <a:t>Context</a:t>
            </a:r>
            <a:r>
              <a:rPr lang="pt-BR" dirty="0"/>
              <a:t>, armazenamos o Arquivo de Contexto do </a:t>
            </a:r>
            <a:r>
              <a:rPr lang="pt-BR" dirty="0" err="1"/>
              <a:t>EFCore</a:t>
            </a:r>
            <a:endParaRPr lang="pt-BR" dirty="0"/>
          </a:p>
        </p:txBody>
      </p:sp>
      <p:sp>
        <p:nvSpPr>
          <p:cNvPr id="12" name="Retângulo 11">
            <a:extLst>
              <a:ext uri="{FF2B5EF4-FFF2-40B4-BE49-F238E27FC236}">
                <a16:creationId xmlns:a16="http://schemas.microsoft.com/office/drawing/2014/main" id="{9A3BD349-B4FF-20B0-FA37-A40868400DC4}"/>
              </a:ext>
            </a:extLst>
          </p:cNvPr>
          <p:cNvSpPr/>
          <p:nvPr/>
        </p:nvSpPr>
        <p:spPr>
          <a:xfrm>
            <a:off x="2688336" y="4569548"/>
            <a:ext cx="6330696" cy="53949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t>Também construiremos o método de Extensão do </a:t>
            </a:r>
            <a:r>
              <a:rPr lang="pt-BR" dirty="0" err="1"/>
              <a:t>ConfigurePersistenceApp</a:t>
            </a:r>
            <a:r>
              <a:rPr lang="pt-BR" dirty="0"/>
              <a:t> para o </a:t>
            </a:r>
            <a:r>
              <a:rPr lang="pt-BR" dirty="0" err="1"/>
              <a:t>IServiceColletion</a:t>
            </a:r>
            <a:r>
              <a:rPr lang="pt-BR" dirty="0"/>
              <a:t> (também do </a:t>
            </a:r>
            <a:r>
              <a:rPr lang="pt-BR" dirty="0" err="1"/>
              <a:t>EFCore</a:t>
            </a:r>
            <a:r>
              <a:rPr lang="pt-BR" dirty="0"/>
              <a:t>)</a:t>
            </a:r>
          </a:p>
        </p:txBody>
      </p:sp>
    </p:spTree>
    <p:extLst>
      <p:ext uri="{BB962C8B-B14F-4D97-AF65-F5344CB8AC3E}">
        <p14:creationId xmlns:p14="http://schemas.microsoft.com/office/powerpoint/2010/main" val="41023226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_entendendo as camadas</a:t>
            </a:r>
          </a:p>
        </p:txBody>
      </p:sp>
      <p:sp>
        <p:nvSpPr>
          <p:cNvPr id="3" name="Retângulo 2">
            <a:extLst>
              <a:ext uri="{FF2B5EF4-FFF2-40B4-BE49-F238E27FC236}">
                <a16:creationId xmlns:a16="http://schemas.microsoft.com/office/drawing/2014/main" id="{5796C126-A766-11C1-FFB1-CF428A1C119A}"/>
              </a:ext>
            </a:extLst>
          </p:cNvPr>
          <p:cNvSpPr/>
          <p:nvPr/>
        </p:nvSpPr>
        <p:spPr>
          <a:xfrm>
            <a:off x="329184" y="1474304"/>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Persistence</a:t>
            </a:r>
            <a:endParaRPr lang="pt-BR" dirty="0"/>
          </a:p>
        </p:txBody>
      </p:sp>
      <p:pic>
        <p:nvPicPr>
          <p:cNvPr id="15" name="Imagem 14">
            <a:extLst>
              <a:ext uri="{FF2B5EF4-FFF2-40B4-BE49-F238E27FC236}">
                <a16:creationId xmlns:a16="http://schemas.microsoft.com/office/drawing/2014/main" id="{CA4453EA-265E-AEED-A0D6-4081E5BA3B57}"/>
              </a:ext>
            </a:extLst>
          </p:cNvPr>
          <p:cNvPicPr>
            <a:picLocks noChangeAspect="1"/>
          </p:cNvPicPr>
          <p:nvPr/>
        </p:nvPicPr>
        <p:blipFill>
          <a:blip r:embed="rId3"/>
          <a:stretch>
            <a:fillRect/>
          </a:stretch>
        </p:blipFill>
        <p:spPr>
          <a:xfrm>
            <a:off x="2273554" y="813386"/>
            <a:ext cx="3580130" cy="1861332"/>
          </a:xfrm>
          <a:prstGeom prst="rect">
            <a:avLst/>
          </a:prstGeom>
        </p:spPr>
      </p:pic>
      <p:sp>
        <p:nvSpPr>
          <p:cNvPr id="5" name="Retângulo 4">
            <a:extLst>
              <a:ext uri="{FF2B5EF4-FFF2-40B4-BE49-F238E27FC236}">
                <a16:creationId xmlns:a16="http://schemas.microsoft.com/office/drawing/2014/main" id="{2AE3E632-B349-9AC6-DA64-4216AE2BA957}"/>
              </a:ext>
            </a:extLst>
          </p:cNvPr>
          <p:cNvSpPr/>
          <p:nvPr/>
        </p:nvSpPr>
        <p:spPr>
          <a:xfrm>
            <a:off x="2688336" y="1819656"/>
            <a:ext cx="3063240" cy="539496"/>
          </a:xfrm>
          <a:custGeom>
            <a:avLst/>
            <a:gdLst>
              <a:gd name="connsiteX0" fmla="*/ 0 w 3063240"/>
              <a:gd name="connsiteY0" fmla="*/ 0 h 539496"/>
              <a:gd name="connsiteX1" fmla="*/ 571805 w 3063240"/>
              <a:gd name="connsiteY1" fmla="*/ 0 h 539496"/>
              <a:gd name="connsiteX2" fmla="*/ 1082345 w 3063240"/>
              <a:gd name="connsiteY2" fmla="*/ 0 h 539496"/>
              <a:gd name="connsiteX3" fmla="*/ 1531620 w 3063240"/>
              <a:gd name="connsiteY3" fmla="*/ 0 h 539496"/>
              <a:gd name="connsiteX4" fmla="*/ 2042160 w 3063240"/>
              <a:gd name="connsiteY4" fmla="*/ 0 h 539496"/>
              <a:gd name="connsiteX5" fmla="*/ 2613965 w 3063240"/>
              <a:gd name="connsiteY5" fmla="*/ 0 h 539496"/>
              <a:gd name="connsiteX6" fmla="*/ 3063240 w 3063240"/>
              <a:gd name="connsiteY6" fmla="*/ 0 h 539496"/>
              <a:gd name="connsiteX7" fmla="*/ 3063240 w 3063240"/>
              <a:gd name="connsiteY7" fmla="*/ 539496 h 539496"/>
              <a:gd name="connsiteX8" fmla="*/ 2644597 w 3063240"/>
              <a:gd name="connsiteY8" fmla="*/ 539496 h 539496"/>
              <a:gd name="connsiteX9" fmla="*/ 2225954 w 3063240"/>
              <a:gd name="connsiteY9" fmla="*/ 539496 h 539496"/>
              <a:gd name="connsiteX10" fmla="*/ 1746047 w 3063240"/>
              <a:gd name="connsiteY10" fmla="*/ 539496 h 539496"/>
              <a:gd name="connsiteX11" fmla="*/ 1266139 w 3063240"/>
              <a:gd name="connsiteY11" fmla="*/ 539496 h 539496"/>
              <a:gd name="connsiteX12" fmla="*/ 724967 w 3063240"/>
              <a:gd name="connsiteY12" fmla="*/ 539496 h 539496"/>
              <a:gd name="connsiteX13" fmla="*/ 0 w 3063240"/>
              <a:gd name="connsiteY13" fmla="*/ 539496 h 539496"/>
              <a:gd name="connsiteX14" fmla="*/ 0 w 3063240"/>
              <a:gd name="connsiteY14" fmla="*/ 0 h 53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3240" h="539496" extrusionOk="0">
                <a:moveTo>
                  <a:pt x="0" y="0"/>
                </a:moveTo>
                <a:cubicBezTo>
                  <a:pt x="218469" y="-9071"/>
                  <a:pt x="293266" y="5632"/>
                  <a:pt x="571805" y="0"/>
                </a:cubicBezTo>
                <a:cubicBezTo>
                  <a:pt x="850345" y="-5632"/>
                  <a:pt x="949262" y="54738"/>
                  <a:pt x="1082345" y="0"/>
                </a:cubicBezTo>
                <a:cubicBezTo>
                  <a:pt x="1215428" y="-54738"/>
                  <a:pt x="1436651" y="31661"/>
                  <a:pt x="1531620" y="0"/>
                </a:cubicBezTo>
                <a:cubicBezTo>
                  <a:pt x="1626589" y="-31661"/>
                  <a:pt x="1814155" y="30753"/>
                  <a:pt x="2042160" y="0"/>
                </a:cubicBezTo>
                <a:cubicBezTo>
                  <a:pt x="2270165" y="-30753"/>
                  <a:pt x="2417305" y="32472"/>
                  <a:pt x="2613965" y="0"/>
                </a:cubicBezTo>
                <a:cubicBezTo>
                  <a:pt x="2810626" y="-32472"/>
                  <a:pt x="2946241" y="23976"/>
                  <a:pt x="3063240" y="0"/>
                </a:cubicBezTo>
                <a:cubicBezTo>
                  <a:pt x="3116056" y="229681"/>
                  <a:pt x="3044889" y="383932"/>
                  <a:pt x="3063240" y="539496"/>
                </a:cubicBezTo>
                <a:cubicBezTo>
                  <a:pt x="2874434" y="576385"/>
                  <a:pt x="2782628" y="504897"/>
                  <a:pt x="2644597" y="539496"/>
                </a:cubicBezTo>
                <a:cubicBezTo>
                  <a:pt x="2506566" y="574095"/>
                  <a:pt x="2418399" y="521911"/>
                  <a:pt x="2225954" y="539496"/>
                </a:cubicBezTo>
                <a:cubicBezTo>
                  <a:pt x="2033509" y="557081"/>
                  <a:pt x="1944708" y="500895"/>
                  <a:pt x="1746047" y="539496"/>
                </a:cubicBezTo>
                <a:cubicBezTo>
                  <a:pt x="1547386" y="578097"/>
                  <a:pt x="1470912" y="521793"/>
                  <a:pt x="1266139" y="539496"/>
                </a:cubicBezTo>
                <a:cubicBezTo>
                  <a:pt x="1061366" y="557199"/>
                  <a:pt x="856707" y="519857"/>
                  <a:pt x="724967" y="539496"/>
                </a:cubicBezTo>
                <a:cubicBezTo>
                  <a:pt x="593227" y="559135"/>
                  <a:pt x="302367" y="517037"/>
                  <a:pt x="0" y="539496"/>
                </a:cubicBezTo>
                <a:cubicBezTo>
                  <a:pt x="-8890" y="404034"/>
                  <a:pt x="26926" y="267755"/>
                  <a:pt x="0" y="0"/>
                </a:cubicBezTo>
                <a:close/>
              </a:path>
            </a:pathLst>
          </a:custGeom>
          <a:noFill/>
          <a:ln w="28575">
            <a:solidFill>
              <a:srgbClr val="FF0000"/>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437646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_entendendo as camadas</a:t>
            </a:r>
          </a:p>
        </p:txBody>
      </p:sp>
      <p:sp>
        <p:nvSpPr>
          <p:cNvPr id="3" name="Retângulo 2">
            <a:extLst>
              <a:ext uri="{FF2B5EF4-FFF2-40B4-BE49-F238E27FC236}">
                <a16:creationId xmlns:a16="http://schemas.microsoft.com/office/drawing/2014/main" id="{5796C126-A766-11C1-FFB1-CF428A1C119A}"/>
              </a:ext>
            </a:extLst>
          </p:cNvPr>
          <p:cNvSpPr/>
          <p:nvPr/>
        </p:nvSpPr>
        <p:spPr>
          <a:xfrm>
            <a:off x="329184" y="1474304"/>
            <a:ext cx="1563624" cy="53949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err="1"/>
              <a:t>Persistence</a:t>
            </a:r>
            <a:endParaRPr lang="pt-BR" dirty="0"/>
          </a:p>
        </p:txBody>
      </p:sp>
      <p:pic>
        <p:nvPicPr>
          <p:cNvPr id="15" name="Imagem 14">
            <a:extLst>
              <a:ext uri="{FF2B5EF4-FFF2-40B4-BE49-F238E27FC236}">
                <a16:creationId xmlns:a16="http://schemas.microsoft.com/office/drawing/2014/main" id="{CA4453EA-265E-AEED-A0D6-4081E5BA3B57}"/>
              </a:ext>
            </a:extLst>
          </p:cNvPr>
          <p:cNvPicPr>
            <a:picLocks noChangeAspect="1"/>
          </p:cNvPicPr>
          <p:nvPr/>
        </p:nvPicPr>
        <p:blipFill>
          <a:blip r:embed="rId3"/>
          <a:stretch>
            <a:fillRect/>
          </a:stretch>
        </p:blipFill>
        <p:spPr>
          <a:xfrm>
            <a:off x="2273554" y="813386"/>
            <a:ext cx="3580130" cy="1861332"/>
          </a:xfrm>
          <a:prstGeom prst="rect">
            <a:avLst/>
          </a:prstGeom>
        </p:spPr>
      </p:pic>
      <p:sp>
        <p:nvSpPr>
          <p:cNvPr id="5" name="Retângulo 4">
            <a:extLst>
              <a:ext uri="{FF2B5EF4-FFF2-40B4-BE49-F238E27FC236}">
                <a16:creationId xmlns:a16="http://schemas.microsoft.com/office/drawing/2014/main" id="{2AE3E632-B349-9AC6-DA64-4216AE2BA957}"/>
              </a:ext>
            </a:extLst>
          </p:cNvPr>
          <p:cNvSpPr/>
          <p:nvPr/>
        </p:nvSpPr>
        <p:spPr>
          <a:xfrm>
            <a:off x="2688336" y="1819656"/>
            <a:ext cx="3063240" cy="539496"/>
          </a:xfrm>
          <a:custGeom>
            <a:avLst/>
            <a:gdLst>
              <a:gd name="connsiteX0" fmla="*/ 0 w 3063240"/>
              <a:gd name="connsiteY0" fmla="*/ 0 h 539496"/>
              <a:gd name="connsiteX1" fmla="*/ 571805 w 3063240"/>
              <a:gd name="connsiteY1" fmla="*/ 0 h 539496"/>
              <a:gd name="connsiteX2" fmla="*/ 1082345 w 3063240"/>
              <a:gd name="connsiteY2" fmla="*/ 0 h 539496"/>
              <a:gd name="connsiteX3" fmla="*/ 1531620 w 3063240"/>
              <a:gd name="connsiteY3" fmla="*/ 0 h 539496"/>
              <a:gd name="connsiteX4" fmla="*/ 2042160 w 3063240"/>
              <a:gd name="connsiteY4" fmla="*/ 0 h 539496"/>
              <a:gd name="connsiteX5" fmla="*/ 2613965 w 3063240"/>
              <a:gd name="connsiteY5" fmla="*/ 0 h 539496"/>
              <a:gd name="connsiteX6" fmla="*/ 3063240 w 3063240"/>
              <a:gd name="connsiteY6" fmla="*/ 0 h 539496"/>
              <a:gd name="connsiteX7" fmla="*/ 3063240 w 3063240"/>
              <a:gd name="connsiteY7" fmla="*/ 539496 h 539496"/>
              <a:gd name="connsiteX8" fmla="*/ 2644597 w 3063240"/>
              <a:gd name="connsiteY8" fmla="*/ 539496 h 539496"/>
              <a:gd name="connsiteX9" fmla="*/ 2225954 w 3063240"/>
              <a:gd name="connsiteY9" fmla="*/ 539496 h 539496"/>
              <a:gd name="connsiteX10" fmla="*/ 1746047 w 3063240"/>
              <a:gd name="connsiteY10" fmla="*/ 539496 h 539496"/>
              <a:gd name="connsiteX11" fmla="*/ 1266139 w 3063240"/>
              <a:gd name="connsiteY11" fmla="*/ 539496 h 539496"/>
              <a:gd name="connsiteX12" fmla="*/ 724967 w 3063240"/>
              <a:gd name="connsiteY12" fmla="*/ 539496 h 539496"/>
              <a:gd name="connsiteX13" fmla="*/ 0 w 3063240"/>
              <a:gd name="connsiteY13" fmla="*/ 539496 h 539496"/>
              <a:gd name="connsiteX14" fmla="*/ 0 w 3063240"/>
              <a:gd name="connsiteY14" fmla="*/ 0 h 53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3240" h="539496" extrusionOk="0">
                <a:moveTo>
                  <a:pt x="0" y="0"/>
                </a:moveTo>
                <a:cubicBezTo>
                  <a:pt x="218469" y="-9071"/>
                  <a:pt x="293266" y="5632"/>
                  <a:pt x="571805" y="0"/>
                </a:cubicBezTo>
                <a:cubicBezTo>
                  <a:pt x="850345" y="-5632"/>
                  <a:pt x="949262" y="54738"/>
                  <a:pt x="1082345" y="0"/>
                </a:cubicBezTo>
                <a:cubicBezTo>
                  <a:pt x="1215428" y="-54738"/>
                  <a:pt x="1436651" y="31661"/>
                  <a:pt x="1531620" y="0"/>
                </a:cubicBezTo>
                <a:cubicBezTo>
                  <a:pt x="1626589" y="-31661"/>
                  <a:pt x="1814155" y="30753"/>
                  <a:pt x="2042160" y="0"/>
                </a:cubicBezTo>
                <a:cubicBezTo>
                  <a:pt x="2270165" y="-30753"/>
                  <a:pt x="2417305" y="32472"/>
                  <a:pt x="2613965" y="0"/>
                </a:cubicBezTo>
                <a:cubicBezTo>
                  <a:pt x="2810626" y="-32472"/>
                  <a:pt x="2946241" y="23976"/>
                  <a:pt x="3063240" y="0"/>
                </a:cubicBezTo>
                <a:cubicBezTo>
                  <a:pt x="3116056" y="229681"/>
                  <a:pt x="3044889" y="383932"/>
                  <a:pt x="3063240" y="539496"/>
                </a:cubicBezTo>
                <a:cubicBezTo>
                  <a:pt x="2874434" y="576385"/>
                  <a:pt x="2782628" y="504897"/>
                  <a:pt x="2644597" y="539496"/>
                </a:cubicBezTo>
                <a:cubicBezTo>
                  <a:pt x="2506566" y="574095"/>
                  <a:pt x="2418399" y="521911"/>
                  <a:pt x="2225954" y="539496"/>
                </a:cubicBezTo>
                <a:cubicBezTo>
                  <a:pt x="2033509" y="557081"/>
                  <a:pt x="1944708" y="500895"/>
                  <a:pt x="1746047" y="539496"/>
                </a:cubicBezTo>
                <a:cubicBezTo>
                  <a:pt x="1547386" y="578097"/>
                  <a:pt x="1470912" y="521793"/>
                  <a:pt x="1266139" y="539496"/>
                </a:cubicBezTo>
                <a:cubicBezTo>
                  <a:pt x="1061366" y="557199"/>
                  <a:pt x="856707" y="519857"/>
                  <a:pt x="724967" y="539496"/>
                </a:cubicBezTo>
                <a:cubicBezTo>
                  <a:pt x="593227" y="559135"/>
                  <a:pt x="302367" y="517037"/>
                  <a:pt x="0" y="539496"/>
                </a:cubicBezTo>
                <a:cubicBezTo>
                  <a:pt x="-8890" y="404034"/>
                  <a:pt x="26926" y="267755"/>
                  <a:pt x="0" y="0"/>
                </a:cubicBezTo>
                <a:close/>
              </a:path>
            </a:pathLst>
          </a:custGeom>
          <a:noFill/>
          <a:ln w="28575">
            <a:solidFill>
              <a:srgbClr val="FF0000"/>
            </a:solidFill>
            <a:extLst>
              <a:ext uri="{C807C97D-BFC1-408E-A445-0C87EB9F89A2}">
                <ask:lineSketchStyleProps xmlns:ask="http://schemas.microsoft.com/office/drawing/2018/sketchyshapes" sd="98176570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56500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8"/>
          <p:cNvSpPr txBox="1"/>
          <p:nvPr/>
        </p:nvSpPr>
        <p:spPr>
          <a:xfrm>
            <a:off x="3492150" y="2495850"/>
            <a:ext cx="21597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3500">
                <a:solidFill>
                  <a:srgbClr val="A6F750"/>
                </a:solidFill>
                <a:latin typeface="Ubuntu Light"/>
                <a:ea typeface="Ubuntu Light"/>
                <a:cs typeface="Ubuntu Light"/>
                <a:sym typeface="Ubuntu Light"/>
              </a:rPr>
              <a:t>Obrigada</a:t>
            </a:r>
            <a:endParaRPr sz="3500">
              <a:solidFill>
                <a:srgbClr val="A6F750"/>
              </a:solidFill>
              <a:latin typeface="Ubuntu Light"/>
              <a:ea typeface="Ubuntu Light"/>
              <a:cs typeface="Ubuntu Light"/>
              <a:sym typeface="Ubuntu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_Desafios no Desenvolvimento de Software Tradicional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478423"/>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Inflexibilidade em relação às Mudanças de Requisitos: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No desenvolvimento de software tradicional, muitas vezes os requisitos são definidos no início do projeto e são raramente alterados.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cria uma inflexibilidade significativa quando ocorrem mudanças nos requisitos durante o ciclo de desenvolvimento.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Mudanças tardias de requisitos são custosas, demoradas e podem resultar em atrasos significativos no projeto.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Falta de Foco no Cliente:</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Em muitos casos, os projetos de desenvolvimento de software tradicional são conduzidos com base em planos detalhados e documentação extensa, sem envolvimento frequente do cliente.</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resulta em uma desconexão entre o que os clientes realmente precisam e o que é entregue no final do projeto.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A falta de interação constante com o cliente pode levar a soluções que não atendem às expectativas do cliente.</a:t>
            </a:r>
          </a:p>
          <a:p>
            <a:pPr algn="just">
              <a:buFont typeface="Arial" panose="020B0604020202020204" pitchFamily="34" charset="0"/>
              <a:buChar char="•"/>
            </a:pPr>
            <a:endParaRPr lang="pt-BR" b="0"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Processos Rígidos e Pesados: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Metodologias tradicionais, como o modelo cascata (</a:t>
            </a:r>
            <a:r>
              <a:rPr lang="pt-BR" b="0" i="0" dirty="0" err="1">
                <a:solidFill>
                  <a:schemeClr val="bg1"/>
                </a:solidFill>
                <a:effectLst/>
                <a:latin typeface="Fira Code" pitchFamily="49" charset="0"/>
                <a:ea typeface="Fira Code" pitchFamily="49" charset="0"/>
                <a:cs typeface="Fira Code" pitchFamily="49" charset="0"/>
              </a:rPr>
              <a:t>waterfall</a:t>
            </a:r>
            <a:r>
              <a:rPr lang="pt-BR" b="0" i="0" dirty="0">
                <a:solidFill>
                  <a:schemeClr val="bg1"/>
                </a:solidFill>
                <a:effectLst/>
                <a:latin typeface="Fira Code" pitchFamily="49" charset="0"/>
                <a:ea typeface="Fira Code" pitchFamily="49" charset="0"/>
                <a:cs typeface="Fira Code" pitchFamily="49" charset="0"/>
              </a:rPr>
              <a:t>), tendem a seguir processos rígidos e pesados, com fases sequenciais bem definidas.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pode limitar a capacidade de adaptação a mudanças e dificultar a resposta rápida às necessidades do cliente.</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36843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_Desafios no Desenvolvimento de Software Tradicional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2893100"/>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Atrasos e Riscos Elevados: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Devido à sua natureza sequencial e à falta de flexibilidade, os projetos de desenvolvimento de software tradicional estão mais suscetíveis a atrasos e riscos elevados.</a:t>
            </a:r>
          </a:p>
          <a:p>
            <a:pPr marL="457200" lvl="1" algn="just"/>
            <a:r>
              <a:rPr lang="pt-BR" b="0" i="0" dirty="0">
                <a:solidFill>
                  <a:schemeClr val="bg1"/>
                </a:solidFill>
                <a:effectLst/>
                <a:latin typeface="Fira Code" pitchFamily="49" charset="0"/>
                <a:ea typeface="Fira Code" pitchFamily="49" charset="0"/>
                <a:cs typeface="Fira Code" pitchFamily="49" charset="0"/>
              </a:rPr>
              <a:t>Os problemas muitas vezes só são identificados no final do ciclo de desenvolvimento, tornando as correções mais caras e demoradas.</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Entregas Tardias de Valor:</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Os métodos tradicionais geralmente focam na entrega de um produto completo no final do projeto.</a:t>
            </a:r>
          </a:p>
          <a:p>
            <a:pPr marL="457200" lvl="1" algn="just"/>
            <a:r>
              <a:rPr lang="pt-BR" b="0" i="0" dirty="0">
                <a:solidFill>
                  <a:schemeClr val="bg1"/>
                </a:solidFill>
                <a:effectLst/>
                <a:latin typeface="Fira Code" pitchFamily="49" charset="0"/>
                <a:ea typeface="Fira Code" pitchFamily="49" charset="0"/>
                <a:cs typeface="Fira Code" pitchFamily="49" charset="0"/>
              </a:rPr>
              <a:t>Isso significa que os clientes muitas vezes precisam esperar até o final do desenvolvimento para receber qualquer valor tangível, o que pode ser insatisfatório e não atender às expectativas de entrega contínua de valor.</a:t>
            </a:r>
          </a:p>
        </p:txBody>
      </p:sp>
    </p:spTree>
    <p:extLst>
      <p:ext uri="{BB962C8B-B14F-4D97-AF65-F5344CB8AC3E}">
        <p14:creationId xmlns:p14="http://schemas.microsoft.com/office/powerpoint/2010/main" val="245702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047536"/>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Os métodos ágeis surgiram como uma resposta direta aos desafios e limitações associados aos métodos tradicionais de desenvolvimento de software. </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Insatisfação com Abordagens Tradicionais: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Nas décadas de 1990 e início dos anos 2000, os projetos de software frequentemente enfrentavam atrasos, orçamentos estourados e insatisfação do cliente.</a:t>
            </a:r>
          </a:p>
          <a:p>
            <a:pPr marL="457200" lvl="1" algn="just"/>
            <a:r>
              <a:rPr lang="pt-BR" b="0" i="0" dirty="0">
                <a:solidFill>
                  <a:schemeClr val="bg1"/>
                </a:solidFill>
                <a:effectLst/>
                <a:latin typeface="Fira Code" pitchFamily="49" charset="0"/>
                <a:ea typeface="Fira Code" pitchFamily="49" charset="0"/>
                <a:cs typeface="Fira Code" pitchFamily="49" charset="0"/>
              </a:rPr>
              <a:t>Equipes de desenvolvimento e clientes estavam insatisfeitos com a inflexibilidade das abordagens tradicionais, como o modelo cascata.</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Reconhecimento da Necessidade de Mudança:</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Um grupo de desenvolvedores e líderes da indústria começou a reconhecer a necessidade de uma abordagem mais flexível e orientada ao cliente no desenvolvimento de software.</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Encontro para Escrever o Manifesto Ágil (2001):</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Em fevereiro de 2001, 17 renomados especialistas em desenvolvimento de software se reuniram em Utah, EUA.</a:t>
            </a:r>
          </a:p>
          <a:p>
            <a:pPr marL="457200" lvl="1" algn="just"/>
            <a:r>
              <a:rPr lang="pt-BR" b="0" i="0" dirty="0">
                <a:solidFill>
                  <a:schemeClr val="bg1"/>
                </a:solidFill>
                <a:effectLst/>
                <a:latin typeface="Fira Code" pitchFamily="49" charset="0"/>
                <a:ea typeface="Fira Code" pitchFamily="49" charset="0"/>
                <a:cs typeface="Fira Code" pitchFamily="49" charset="0"/>
              </a:rPr>
              <a:t>O resultado desse encontro foi o "Manifesto para o Desenvolvimento Ágil de Software", também conhecido como "Manifesto Ágil".</a:t>
            </a:r>
          </a:p>
          <a:p>
            <a:pPr marL="457200" lvl="1" algn="just"/>
            <a:r>
              <a:rPr lang="pt-BR" b="0" i="0" dirty="0">
                <a:solidFill>
                  <a:schemeClr val="bg1"/>
                </a:solidFill>
                <a:effectLst/>
                <a:latin typeface="Fira Code" pitchFamily="49" charset="0"/>
                <a:ea typeface="Fira Code" pitchFamily="49" charset="0"/>
                <a:cs typeface="Fira Code" pitchFamily="49" charset="0"/>
              </a:rPr>
              <a:t>O Manifesto Ágil estabeleceu os valores e princípios fundamentais que guiariam os métodos ágeis.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22277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616648"/>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Valores do Manifesto Ágil: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Os 4 valores do Manifesto Ágil colocaram ênfase em:</a:t>
            </a:r>
          </a:p>
          <a:p>
            <a:pPr marL="914400" lvl="2" algn="just"/>
            <a:r>
              <a:rPr lang="pt-BR" b="0" i="0" dirty="0">
                <a:solidFill>
                  <a:schemeClr val="bg1"/>
                </a:solidFill>
                <a:effectLst/>
                <a:latin typeface="Fira Code" pitchFamily="49" charset="0"/>
                <a:ea typeface="Fira Code" pitchFamily="49" charset="0"/>
                <a:cs typeface="Fira Code" pitchFamily="49" charset="0"/>
              </a:rPr>
              <a:t>Indivíduos e interações mais que processos e ferramentas.</a:t>
            </a:r>
          </a:p>
          <a:p>
            <a:pPr marL="914400" lvl="2" algn="just"/>
            <a:r>
              <a:rPr lang="pt-BR" b="0" i="0" dirty="0">
                <a:solidFill>
                  <a:schemeClr val="bg1"/>
                </a:solidFill>
                <a:effectLst/>
                <a:latin typeface="Fira Code" pitchFamily="49" charset="0"/>
                <a:ea typeface="Fira Code" pitchFamily="49" charset="0"/>
                <a:cs typeface="Fira Code" pitchFamily="49" charset="0"/>
              </a:rPr>
              <a:t>Software em funcionamento mais que documentação abrangente.</a:t>
            </a:r>
          </a:p>
          <a:p>
            <a:pPr marL="914400" lvl="2" algn="just"/>
            <a:r>
              <a:rPr lang="pt-BR" b="0" i="0" dirty="0">
                <a:solidFill>
                  <a:schemeClr val="bg1"/>
                </a:solidFill>
                <a:effectLst/>
                <a:latin typeface="Fira Code" pitchFamily="49" charset="0"/>
                <a:ea typeface="Fira Code" pitchFamily="49" charset="0"/>
                <a:cs typeface="Fira Code" pitchFamily="49" charset="0"/>
              </a:rPr>
              <a:t>Colaboração com o cliente mais que negociação de contratos.</a:t>
            </a:r>
          </a:p>
          <a:p>
            <a:pPr marL="914400" lvl="2" algn="just"/>
            <a:r>
              <a:rPr lang="pt-BR" b="0" i="0" dirty="0">
                <a:solidFill>
                  <a:schemeClr val="bg1"/>
                </a:solidFill>
                <a:effectLst/>
                <a:latin typeface="Fira Code" pitchFamily="49" charset="0"/>
                <a:ea typeface="Fira Code" pitchFamily="49" charset="0"/>
                <a:cs typeface="Fira Code" pitchFamily="49" charset="0"/>
              </a:rPr>
              <a:t>Responder a mudanças mais que seguir um plano.</a:t>
            </a:r>
          </a:p>
          <a:p>
            <a:pPr marL="914400" lvl="2"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Princípios do Manifesto Ágil: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 Manifesto também estabeleceu 12 princípios que orientam as práticas ágeis, incluindo:</a:t>
            </a:r>
          </a:p>
          <a:p>
            <a:pPr marL="914400" lvl="2" algn="just"/>
            <a:r>
              <a:rPr lang="pt-BR" b="0" i="0" dirty="0">
                <a:solidFill>
                  <a:schemeClr val="bg1"/>
                </a:solidFill>
                <a:effectLst/>
                <a:latin typeface="Fira Code" pitchFamily="49" charset="0"/>
                <a:ea typeface="Fira Code" pitchFamily="49" charset="0"/>
                <a:cs typeface="Fira Code" pitchFamily="49" charset="0"/>
              </a:rPr>
              <a:t>Satisfazer o cliente através da entrega contínua de valor.</a:t>
            </a:r>
          </a:p>
          <a:p>
            <a:pPr marL="914400" lvl="2" algn="just"/>
            <a:r>
              <a:rPr lang="pt-BR" b="0" i="0" dirty="0">
                <a:solidFill>
                  <a:schemeClr val="bg1"/>
                </a:solidFill>
                <a:effectLst/>
                <a:latin typeface="Fira Code" pitchFamily="49" charset="0"/>
                <a:ea typeface="Fira Code" pitchFamily="49" charset="0"/>
                <a:cs typeface="Fira Code" pitchFamily="49" charset="0"/>
              </a:rPr>
              <a:t>Receber mudanças de requisitos, mesmo no final do desenvolvimento.</a:t>
            </a:r>
          </a:p>
          <a:p>
            <a:pPr marL="914400" lvl="2" algn="just"/>
            <a:r>
              <a:rPr lang="pt-BR" b="0" i="0" dirty="0">
                <a:solidFill>
                  <a:schemeClr val="bg1"/>
                </a:solidFill>
                <a:effectLst/>
                <a:latin typeface="Fira Code" pitchFamily="49" charset="0"/>
                <a:ea typeface="Fira Code" pitchFamily="49" charset="0"/>
                <a:cs typeface="Fira Code" pitchFamily="49" charset="0"/>
              </a:rPr>
              <a:t>Trabalhar de forma colaborativa entre equipes de desenvolvimento e clientes.</a:t>
            </a:r>
          </a:p>
          <a:p>
            <a:pPr marL="914400" lvl="2"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Propagação dos Métodos Ágeis: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Após a publicação do Manifesto Ágil, os métodos ágeis começaram a se difundir e ganhar popularidade em toda a indústria de software.</a:t>
            </a:r>
          </a:p>
          <a:p>
            <a:pPr marL="457200" lvl="1" algn="just"/>
            <a:r>
              <a:rPr lang="pt-BR" b="0" i="0" dirty="0">
                <a:solidFill>
                  <a:schemeClr val="bg1"/>
                </a:solidFill>
                <a:effectLst/>
                <a:latin typeface="Fira Code" pitchFamily="49" charset="0"/>
                <a:ea typeface="Fira Code" pitchFamily="49" charset="0"/>
                <a:cs typeface="Fira Code" pitchFamily="49" charset="0"/>
              </a:rPr>
              <a:t>Frameworks e metodologias ágeis específicos, como Scrum, </a:t>
            </a:r>
            <a:r>
              <a:rPr lang="pt-BR" b="0" i="0" dirty="0" err="1">
                <a:solidFill>
                  <a:schemeClr val="bg1"/>
                </a:solidFill>
                <a:effectLst/>
                <a:latin typeface="Fira Code" pitchFamily="49" charset="0"/>
                <a:ea typeface="Fira Code" pitchFamily="49" charset="0"/>
                <a:cs typeface="Fira Code" pitchFamily="49" charset="0"/>
              </a:rPr>
              <a:t>Kanban</a:t>
            </a:r>
            <a:r>
              <a:rPr lang="pt-BR" b="0" i="0" dirty="0">
                <a:solidFill>
                  <a:schemeClr val="bg1"/>
                </a:solidFill>
                <a:effectLst/>
                <a:latin typeface="Fira Code" pitchFamily="49" charset="0"/>
                <a:ea typeface="Fira Code" pitchFamily="49" charset="0"/>
                <a:cs typeface="Fira Code" pitchFamily="49" charset="0"/>
              </a:rPr>
              <a:t> e Extreme </a:t>
            </a:r>
            <a:r>
              <a:rPr lang="pt-BR" b="0" i="0" dirty="0" err="1">
                <a:solidFill>
                  <a:schemeClr val="bg1"/>
                </a:solidFill>
                <a:effectLst/>
                <a:latin typeface="Fira Code" pitchFamily="49" charset="0"/>
                <a:ea typeface="Fira Code" pitchFamily="49" charset="0"/>
                <a:cs typeface="Fira Code" pitchFamily="49" charset="0"/>
              </a:rPr>
              <a:t>Programming</a:t>
            </a:r>
            <a:r>
              <a:rPr lang="pt-BR" b="0" i="0" dirty="0">
                <a:solidFill>
                  <a:schemeClr val="bg1"/>
                </a:solidFill>
                <a:effectLst/>
                <a:latin typeface="Fira Code" pitchFamily="49" charset="0"/>
                <a:ea typeface="Fira Code" pitchFamily="49" charset="0"/>
                <a:cs typeface="Fira Code" pitchFamily="49" charset="0"/>
              </a:rPr>
              <a:t> (XP), foram desenvolvidos para operacionalizar os valores e princípios do Manifesto Ágil.</a:t>
            </a:r>
          </a:p>
        </p:txBody>
      </p:sp>
    </p:spTree>
    <p:extLst>
      <p:ext uri="{BB962C8B-B14F-4D97-AF65-F5344CB8AC3E}">
        <p14:creationId xmlns:p14="http://schemas.microsoft.com/office/powerpoint/2010/main" val="2358261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8" y="1678629"/>
            <a:ext cx="8931402" cy="1569660"/>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Os métodos ágeis surgiram como uma </a:t>
            </a:r>
            <a:r>
              <a:rPr lang="pt-BR" sz="1600" b="1" i="0" dirty="0">
                <a:solidFill>
                  <a:schemeClr val="bg1"/>
                </a:solidFill>
                <a:effectLst/>
                <a:latin typeface="Fira Code" pitchFamily="49" charset="0"/>
                <a:ea typeface="Fira Code" pitchFamily="49" charset="0"/>
                <a:cs typeface="Fira Code" pitchFamily="49" charset="0"/>
              </a:rPr>
              <a:t>alternativa</a:t>
            </a:r>
            <a:r>
              <a:rPr lang="pt-BR" sz="1600" b="0" i="0" dirty="0">
                <a:solidFill>
                  <a:schemeClr val="bg1"/>
                </a:solidFill>
                <a:effectLst/>
                <a:latin typeface="Fira Code" pitchFamily="49" charset="0"/>
                <a:ea typeface="Fira Code" pitchFamily="49" charset="0"/>
                <a:cs typeface="Fira Code" pitchFamily="49" charset="0"/>
              </a:rPr>
              <a:t> aos métodos tradicionais, oferecendo </a:t>
            </a:r>
            <a:r>
              <a:rPr lang="pt-BR" sz="1600" b="1" i="0" dirty="0">
                <a:solidFill>
                  <a:schemeClr val="bg1"/>
                </a:solidFill>
                <a:effectLst/>
                <a:latin typeface="Fira Code" pitchFamily="49" charset="0"/>
                <a:ea typeface="Fira Code" pitchFamily="49" charset="0"/>
                <a:cs typeface="Fira Code" pitchFamily="49" charset="0"/>
              </a:rPr>
              <a:t>maior flexibilidade</a:t>
            </a:r>
            <a:r>
              <a:rPr lang="pt-BR" sz="1600" b="0" i="0" dirty="0">
                <a:solidFill>
                  <a:schemeClr val="bg1"/>
                </a:solidFill>
                <a:effectLst/>
                <a:latin typeface="Fira Code" pitchFamily="49" charset="0"/>
                <a:ea typeface="Fira Code" pitchFamily="49" charset="0"/>
                <a:cs typeface="Fira Code" pitchFamily="49" charset="0"/>
              </a:rPr>
              <a:t>, </a:t>
            </a:r>
            <a:r>
              <a:rPr lang="pt-BR" sz="1600" b="1" i="0" dirty="0">
                <a:solidFill>
                  <a:schemeClr val="bg1"/>
                </a:solidFill>
                <a:effectLst/>
                <a:latin typeface="Fira Code" pitchFamily="49" charset="0"/>
                <a:ea typeface="Fira Code" pitchFamily="49" charset="0"/>
                <a:cs typeface="Fira Code" pitchFamily="49" charset="0"/>
              </a:rPr>
              <a:t>adaptabilidade</a:t>
            </a:r>
            <a:r>
              <a:rPr lang="pt-BR" sz="1600" b="0" i="0" dirty="0">
                <a:solidFill>
                  <a:schemeClr val="bg1"/>
                </a:solidFill>
                <a:effectLst/>
                <a:latin typeface="Fira Code" pitchFamily="49" charset="0"/>
                <a:ea typeface="Fira Code" pitchFamily="49" charset="0"/>
                <a:cs typeface="Fira Code" pitchFamily="49" charset="0"/>
              </a:rPr>
              <a:t> e </a:t>
            </a:r>
            <a:r>
              <a:rPr lang="pt-BR" sz="1600" b="1" i="0" dirty="0">
                <a:solidFill>
                  <a:schemeClr val="bg1"/>
                </a:solidFill>
                <a:effectLst/>
                <a:latin typeface="Fira Code" pitchFamily="49" charset="0"/>
                <a:ea typeface="Fira Code" pitchFamily="49" charset="0"/>
                <a:cs typeface="Fira Code" pitchFamily="49" charset="0"/>
              </a:rPr>
              <a:t>foco no cliente</a:t>
            </a:r>
            <a:r>
              <a:rPr lang="pt-BR" sz="1600" b="0" i="0" dirty="0">
                <a:solidFill>
                  <a:schemeClr val="bg1"/>
                </a:solidFill>
                <a:effectLst/>
                <a:latin typeface="Fira Code" pitchFamily="49" charset="0"/>
                <a:ea typeface="Fira Code" pitchFamily="49" charset="0"/>
                <a:cs typeface="Fira Code" pitchFamily="49" charset="0"/>
              </a:rPr>
              <a:t>. Eles se tornaram um conjunto de abordagens eficazes para atender às demandas de um ambiente de desenvolvimento de software em constante mudança e contribuíram para melhorar a qualidade e a satisfação do cliente. </a:t>
            </a:r>
          </a:p>
        </p:txBody>
      </p:sp>
    </p:spTree>
    <p:extLst>
      <p:ext uri="{BB962C8B-B14F-4D97-AF65-F5344CB8AC3E}">
        <p14:creationId xmlns:p14="http://schemas.microsoft.com/office/powerpoint/2010/main" val="300917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9" y="795397"/>
            <a:ext cx="8931402" cy="2062103"/>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O Manifesto Ágil, também conhecido como o "Manifesto para o Desenvolvimento Ágil de Software," é um documento fundamental que estabelece os valores e princípios essenciais dos métodos ágeis. Ele foi criado em fevereiro de 2001 por um grupo de 17 especialistas em desenvolvimento de software que se reuniram em </a:t>
            </a:r>
            <a:r>
              <a:rPr lang="pt-BR" sz="1600" b="0" i="0" dirty="0" err="1">
                <a:solidFill>
                  <a:schemeClr val="bg1"/>
                </a:solidFill>
                <a:effectLst/>
                <a:latin typeface="Fira Code" pitchFamily="49" charset="0"/>
                <a:ea typeface="Fira Code" pitchFamily="49" charset="0"/>
                <a:cs typeface="Fira Code" pitchFamily="49" charset="0"/>
              </a:rPr>
              <a:t>Snowbird</a:t>
            </a:r>
            <a:r>
              <a:rPr lang="pt-BR" sz="1600" b="0" i="0" dirty="0">
                <a:solidFill>
                  <a:schemeClr val="bg1"/>
                </a:solidFill>
                <a:effectLst/>
                <a:latin typeface="Fira Code" pitchFamily="49" charset="0"/>
                <a:ea typeface="Fira Code" pitchFamily="49" charset="0"/>
                <a:cs typeface="Fira Code" pitchFamily="49" charset="0"/>
              </a:rPr>
              <a:t>, Utah, nos Estados Unidos. O objetivo era proporcionar uma alternativa mais eficaz e flexível aos métodos tradicionais de desenvolvimento de software</a:t>
            </a:r>
          </a:p>
        </p:txBody>
      </p:sp>
    </p:spTree>
    <p:extLst>
      <p:ext uri="{BB962C8B-B14F-4D97-AF65-F5344CB8AC3E}">
        <p14:creationId xmlns:p14="http://schemas.microsoft.com/office/powerpoint/2010/main" val="2355198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_valores do 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9" y="185796"/>
            <a:ext cx="8931402" cy="4185761"/>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Indivíduos e interações mais que processos e ferramentas:</a:t>
            </a:r>
            <a:r>
              <a:rPr lang="pt-BR" b="0" i="0" dirty="0">
                <a:solidFill>
                  <a:schemeClr val="bg1"/>
                </a:solidFill>
                <a:effectLst/>
                <a:latin typeface="Fira Code" pitchFamily="49" charset="0"/>
                <a:ea typeface="Fira Code" pitchFamily="49" charset="0"/>
                <a:cs typeface="Fira Code" pitchFamily="49" charset="0"/>
              </a:rPr>
              <a:t> Este valor destaca a importância das pessoas e da comunicação eficaz dentro de uma equipe de desenvolvimento. Ele reconhece que, embora processos e ferramentas sejam necessários, a interação entre as pessoas é fundamental para o sucesso.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Software em funcionamento mais que documentação abrangente:</a:t>
            </a:r>
            <a:r>
              <a:rPr lang="pt-BR" b="0" i="0" dirty="0">
                <a:solidFill>
                  <a:schemeClr val="bg1"/>
                </a:solidFill>
                <a:effectLst/>
                <a:latin typeface="Fira Code" pitchFamily="49" charset="0"/>
                <a:ea typeface="Fira Code" pitchFamily="49" charset="0"/>
                <a:cs typeface="Fira Code" pitchFamily="49" charset="0"/>
              </a:rPr>
              <a:t> Esse valor enfatiza a importância de criar um software funcional e utilizável como prioridade sobre a criação de extensa documentação. Documentação é vista como útil, mas não deve ser o principal foco.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Colaboração com o cliente mais que negociação de contratos:</a:t>
            </a:r>
            <a:r>
              <a:rPr lang="pt-BR" b="0" i="0" dirty="0">
                <a:solidFill>
                  <a:schemeClr val="bg1"/>
                </a:solidFill>
                <a:effectLst/>
                <a:latin typeface="Fira Code" pitchFamily="49" charset="0"/>
                <a:ea typeface="Fira Code" pitchFamily="49" charset="0"/>
                <a:cs typeface="Fira Code" pitchFamily="49" charset="0"/>
              </a:rPr>
              <a:t> Aqui, destaca-se a importância de uma colaboração próxima com o cliente ao longo de todo o processo de desenvolvimento. Isso significa que as equipes devem trabalhar em estreita parceria com os clientes para entender e atender às suas necessidades.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Responder a mudanças mais que seguir um plano:</a:t>
            </a:r>
            <a:r>
              <a:rPr lang="pt-BR" b="0" i="0" dirty="0">
                <a:solidFill>
                  <a:schemeClr val="bg1"/>
                </a:solidFill>
                <a:effectLst/>
                <a:latin typeface="Fira Code" pitchFamily="49" charset="0"/>
                <a:ea typeface="Fira Code" pitchFamily="49" charset="0"/>
                <a:cs typeface="Fira Code" pitchFamily="49" charset="0"/>
              </a:rPr>
              <a:t> Este valor reconhece que os requisitos e circunstâncias podem mudar ao longo do projeto. As equipes ágeis devem ser capazes de se adaptar rapidamente às mudanças e priorizar a entrega contínua de valor ao cliente.</a:t>
            </a:r>
          </a:p>
        </p:txBody>
      </p:sp>
    </p:spTree>
    <p:extLst>
      <p:ext uri="{BB962C8B-B14F-4D97-AF65-F5344CB8AC3E}">
        <p14:creationId xmlns:p14="http://schemas.microsoft.com/office/powerpoint/2010/main" val="994712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pic>
        <p:nvPicPr>
          <p:cNvPr id="4" name="Imagem 3">
            <a:extLst>
              <a:ext uri="{FF2B5EF4-FFF2-40B4-BE49-F238E27FC236}">
                <a16:creationId xmlns:a16="http://schemas.microsoft.com/office/drawing/2014/main" id="{A0C5A5FC-CACD-2CD1-6971-A64DCD27AA6B}"/>
              </a:ext>
            </a:extLst>
          </p:cNvPr>
          <p:cNvPicPr>
            <a:picLocks noChangeAspect="1"/>
          </p:cNvPicPr>
          <p:nvPr/>
        </p:nvPicPr>
        <p:blipFill>
          <a:blip r:embed="rId3"/>
          <a:stretch>
            <a:fillRect/>
          </a:stretch>
        </p:blipFill>
        <p:spPr>
          <a:xfrm>
            <a:off x="353583" y="117986"/>
            <a:ext cx="5557202" cy="5243052"/>
          </a:xfrm>
          <a:prstGeom prst="rect">
            <a:avLst/>
          </a:prstGeom>
        </p:spPr>
      </p:pic>
    </p:spTree>
    <p:extLst>
      <p:ext uri="{BB962C8B-B14F-4D97-AF65-F5344CB8AC3E}">
        <p14:creationId xmlns:p14="http://schemas.microsoft.com/office/powerpoint/2010/main" val="3277134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228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a:solidFill>
                  <a:schemeClr val="lt1"/>
                </a:solidFill>
                <a:latin typeface="Ubuntu"/>
                <a:ea typeface="Ubuntu"/>
                <a:cs typeface="Ubuntu"/>
                <a:sym typeface="Ubuntu"/>
              </a:rPr>
              <a:t>Tema | Capítulo</a:t>
            </a:r>
            <a:endParaRPr sz="160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BC70C95C-85B0-D5DF-5F64-05CD9EDF9304}"/>
              </a:ext>
            </a:extLst>
          </p:cNvPr>
          <p:cNvSpPr txBox="1"/>
          <p:nvPr/>
        </p:nvSpPr>
        <p:spPr>
          <a:xfrm>
            <a:off x="92142" y="1472505"/>
            <a:ext cx="8959716" cy="1384995"/>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Os 12 princípios ágeis são um conjunto de diretrizes que servem como base para as metodologias ágeis de desenvolvimento de software. Eles foram criados como parte do Manifesto Ágil em 2001 por um grupo de desenvolvedores de software que buscavam formas mais eficientes e eficazes de criar software. Esses princípios enfatizam a colaboração, a entrega contínua de valor, a adaptação às mudanças e a satisfação do cliente. </a:t>
            </a:r>
          </a:p>
        </p:txBody>
      </p:sp>
    </p:spTree>
    <p:extLst>
      <p:ext uri="{BB962C8B-B14F-4D97-AF65-F5344CB8AC3E}">
        <p14:creationId xmlns:p14="http://schemas.microsoft.com/office/powerpoint/2010/main" val="297842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pic>
        <p:nvPicPr>
          <p:cNvPr id="2" name="Imagem 1">
            <a:extLst>
              <a:ext uri="{FF2B5EF4-FFF2-40B4-BE49-F238E27FC236}">
                <a16:creationId xmlns:a16="http://schemas.microsoft.com/office/drawing/2014/main" id="{C9096A5D-343F-A2BB-0FD8-658B14436586}"/>
              </a:ext>
            </a:extLst>
          </p:cNvPr>
          <p:cNvPicPr>
            <a:picLocks noChangeAspect="1"/>
          </p:cNvPicPr>
          <p:nvPr/>
        </p:nvPicPr>
        <p:blipFill>
          <a:blip r:embed="rId3"/>
          <a:stretch>
            <a:fillRect/>
          </a:stretch>
        </p:blipFill>
        <p:spPr>
          <a:xfrm>
            <a:off x="341670" y="0"/>
            <a:ext cx="8424561" cy="5132439"/>
          </a:xfrm>
          <a:prstGeom prst="rect">
            <a:avLst/>
          </a:prstGeom>
        </p:spPr>
      </p:pic>
      <p:sp>
        <p:nvSpPr>
          <p:cNvPr id="5" name="CaixaDeTexto 4">
            <a:extLst>
              <a:ext uri="{FF2B5EF4-FFF2-40B4-BE49-F238E27FC236}">
                <a16:creationId xmlns:a16="http://schemas.microsoft.com/office/drawing/2014/main" id="{518CE79E-2750-1529-CE15-54C2103A5F49}"/>
              </a:ext>
            </a:extLst>
          </p:cNvPr>
          <p:cNvSpPr txBox="1"/>
          <p:nvPr/>
        </p:nvSpPr>
        <p:spPr>
          <a:xfrm>
            <a:off x="341670" y="5191780"/>
            <a:ext cx="8104240" cy="523220"/>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4"/>
              </a:rPr>
              <a:t>https://marcelo.pimenta.com.br/metodologias-ageis-no-processo-de-</a:t>
            </a:r>
            <a:r>
              <a:rPr lang="pt-BR" dirty="0" err="1">
                <a:solidFill>
                  <a:schemeClr val="bg1"/>
                </a:solidFill>
                <a:hlinkClick r:id="rId4"/>
              </a:rPr>
              <a:t>inovacao</a:t>
            </a:r>
            <a:r>
              <a:rPr lang="pt-BR" dirty="0">
                <a:solidFill>
                  <a:schemeClr val="bg1"/>
                </a:solidFill>
                <a:hlinkClick r:id="rId4"/>
              </a:rPr>
              <a:t>/</a:t>
            </a:r>
            <a:endParaRPr lang="pt-BR" dirty="0">
              <a:solidFill>
                <a:schemeClr val="bg1"/>
              </a:solidFill>
            </a:endParaRPr>
          </a:p>
          <a:p>
            <a:endParaRPr lang="pt-BR" dirty="0">
              <a:solidFill>
                <a:schemeClr val="bg1"/>
              </a:solidFill>
            </a:endParaRPr>
          </a:p>
        </p:txBody>
      </p:sp>
    </p:spTree>
    <p:extLst>
      <p:ext uri="{BB962C8B-B14F-4D97-AF65-F5344CB8AC3E}">
        <p14:creationId xmlns:p14="http://schemas.microsoft.com/office/powerpoint/2010/main" val="412781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5" name="CaixaDeTexto 4">
            <a:extLst>
              <a:ext uri="{FF2B5EF4-FFF2-40B4-BE49-F238E27FC236}">
                <a16:creationId xmlns:a16="http://schemas.microsoft.com/office/drawing/2014/main" id="{518CE79E-2750-1529-CE15-54C2103A5F49}"/>
              </a:ext>
            </a:extLst>
          </p:cNvPr>
          <p:cNvSpPr txBox="1"/>
          <p:nvPr/>
        </p:nvSpPr>
        <p:spPr>
          <a:xfrm>
            <a:off x="341670" y="5191780"/>
            <a:ext cx="8104240" cy="523220"/>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3"/>
              </a:rPr>
              <a:t>https://marcelo.pimenta.com.br/metodologias-ageis-no-processo-de-</a:t>
            </a:r>
            <a:r>
              <a:rPr lang="pt-BR" dirty="0" err="1">
                <a:solidFill>
                  <a:schemeClr val="bg1"/>
                </a:solidFill>
                <a:hlinkClick r:id="rId3"/>
              </a:rPr>
              <a:t>inovacao</a:t>
            </a:r>
            <a:r>
              <a:rPr lang="pt-BR" dirty="0">
                <a:solidFill>
                  <a:schemeClr val="bg1"/>
                </a:solidFill>
                <a:hlinkClick r:id="rId3"/>
              </a:rPr>
              <a:t>/</a:t>
            </a:r>
            <a:endParaRPr lang="pt-BR" dirty="0">
              <a:solidFill>
                <a:schemeClr val="bg1"/>
              </a:solidFill>
            </a:endParaRPr>
          </a:p>
          <a:p>
            <a:endParaRPr lang="pt-BR" dirty="0">
              <a:solidFill>
                <a:schemeClr val="bg1"/>
              </a:solidFill>
            </a:endParaRPr>
          </a:p>
        </p:txBody>
      </p:sp>
      <p:pic>
        <p:nvPicPr>
          <p:cNvPr id="6" name="Imagem 5">
            <a:extLst>
              <a:ext uri="{FF2B5EF4-FFF2-40B4-BE49-F238E27FC236}">
                <a16:creationId xmlns:a16="http://schemas.microsoft.com/office/drawing/2014/main" id="{350A0332-9BD1-7FB5-01B8-B2418BCB0D5F}"/>
              </a:ext>
            </a:extLst>
          </p:cNvPr>
          <p:cNvPicPr>
            <a:picLocks noChangeAspect="1"/>
          </p:cNvPicPr>
          <p:nvPr/>
        </p:nvPicPr>
        <p:blipFill>
          <a:blip r:embed="rId4"/>
          <a:stretch>
            <a:fillRect/>
          </a:stretch>
        </p:blipFill>
        <p:spPr>
          <a:xfrm>
            <a:off x="263012" y="0"/>
            <a:ext cx="8566355" cy="5173120"/>
          </a:xfrm>
          <a:prstGeom prst="rect">
            <a:avLst/>
          </a:prstGeom>
        </p:spPr>
      </p:pic>
    </p:spTree>
    <p:extLst>
      <p:ext uri="{BB962C8B-B14F-4D97-AF65-F5344CB8AC3E}">
        <p14:creationId xmlns:p14="http://schemas.microsoft.com/office/powerpoint/2010/main" val="2816232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práticas</a:t>
            </a:r>
            <a:r>
              <a:rPr lang="pt-BR" sz="1600" b="1" i="0" dirty="0">
                <a:solidFill>
                  <a:srgbClr val="92D050"/>
                </a:solidFill>
                <a:effectLst/>
                <a:latin typeface="Fira Code" pitchFamily="49" charset="0"/>
                <a:ea typeface="Fira Code" pitchFamily="49" charset="0"/>
                <a:cs typeface="Fira Code" pitchFamily="49" charset="0"/>
              </a:rPr>
              <a:t>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2" y="1143817"/>
            <a:ext cx="8775432" cy="2308324"/>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As práticas ágeis referem-se a um conjunto de abordagens e métodos de gerenciamento de projetos e desenvolvimento de software que enfatizam a flexibilidade, colaboração, entrega contínua de valor ao cliente e a capacidade de adaptação às mudanças. Elas são amplamente utilizadas em TI, mas também têm sido aplicadas em outras áreas, como gestão de projetos, marketing e até mesmo educação. As práticas ágeis têm como base o Manifesto Ágil, que foi criado por um grupo de desenvolvedores de software em 2001 e define os valores e princípios fundamentais das práticas ágeis.</a:t>
            </a:r>
            <a:endParaRPr lang="pt-BR" sz="1600"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3684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0"/>
            <a:ext cx="8775432" cy="1077218"/>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É um framework ágil que organiza o trabalho em ciclos chamados de "sprints" e enfatiza a colaboração, transparência e adaptação contínua. O Scrum inclui papéis como Scrum Master, </a:t>
            </a:r>
            <a:r>
              <a:rPr lang="pt-BR" sz="1600" b="0" i="0" dirty="0" err="1">
                <a:solidFill>
                  <a:schemeClr val="bg1"/>
                </a:solidFill>
                <a:effectLst/>
                <a:latin typeface="Fira Code" pitchFamily="49" charset="0"/>
                <a:ea typeface="Fira Code" pitchFamily="49" charset="0"/>
                <a:cs typeface="Fira Code" pitchFamily="49" charset="0"/>
              </a:rPr>
              <a:t>Product</a:t>
            </a:r>
            <a:r>
              <a:rPr lang="pt-BR" sz="1600" b="0" i="0" dirty="0">
                <a:solidFill>
                  <a:schemeClr val="bg1"/>
                </a:solidFill>
                <a:effectLst/>
                <a:latin typeface="Fira Code" pitchFamily="49" charset="0"/>
                <a:ea typeface="Fira Code" pitchFamily="49" charset="0"/>
                <a:cs typeface="Fira Code" pitchFamily="49" charset="0"/>
              </a:rPr>
              <a:t> </a:t>
            </a:r>
            <a:r>
              <a:rPr lang="pt-BR" sz="1600" b="0" i="0" dirty="0" err="1">
                <a:solidFill>
                  <a:schemeClr val="bg1"/>
                </a:solidFill>
                <a:effectLst/>
                <a:latin typeface="Fira Code" pitchFamily="49" charset="0"/>
                <a:ea typeface="Fira Code" pitchFamily="49" charset="0"/>
                <a:cs typeface="Fira Code" pitchFamily="49" charset="0"/>
              </a:rPr>
              <a:t>Owner</a:t>
            </a:r>
            <a:r>
              <a:rPr lang="pt-BR" sz="1600" b="0" i="0" dirty="0">
                <a:solidFill>
                  <a:schemeClr val="bg1"/>
                </a:solidFill>
                <a:effectLst/>
                <a:latin typeface="Fira Code" pitchFamily="49" charset="0"/>
                <a:ea typeface="Fira Code" pitchFamily="49" charset="0"/>
                <a:cs typeface="Fira Code" pitchFamily="49" charset="0"/>
              </a:rPr>
              <a:t> e a equipe de desenvolvimento.</a:t>
            </a:r>
            <a:endParaRPr lang="pt-BR" sz="1200" dirty="0">
              <a:solidFill>
                <a:schemeClr val="bg1"/>
              </a:solidFill>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F9594072-CCB1-1FDB-D1AF-AD4F6E25E71D}"/>
              </a:ext>
            </a:extLst>
          </p:cNvPr>
          <p:cNvSpPr txBox="1"/>
          <p:nvPr/>
        </p:nvSpPr>
        <p:spPr>
          <a:xfrm>
            <a:off x="184283" y="5288700"/>
            <a:ext cx="7143135" cy="307777"/>
          </a:xfrm>
          <a:prstGeom prst="rect">
            <a:avLst/>
          </a:prstGeom>
          <a:noFill/>
        </p:spPr>
        <p:txBody>
          <a:bodyPr wrap="square">
            <a:spAutoFit/>
          </a:bodyPr>
          <a:lstStyle/>
          <a:p>
            <a:r>
              <a:rPr lang="pt-BR" dirty="0">
                <a:solidFill>
                  <a:schemeClr val="bg1"/>
                </a:solidFill>
              </a:rPr>
              <a:t>Fonte: </a:t>
            </a:r>
            <a:r>
              <a:rPr lang="pt-BR" dirty="0">
                <a:solidFill>
                  <a:srgbClr val="0097A7"/>
                </a:solidFill>
                <a:hlinkClick r:id="rId3">
                  <a:extLst>
                    <a:ext uri="{A12FA001-AC4F-418D-AE19-62706E023703}">
                      <ahyp:hlinkClr xmlns:ahyp="http://schemas.microsoft.com/office/drawing/2018/hyperlinkcolor" val="tx"/>
                    </a:ext>
                  </a:extLst>
                </a:hlinkClick>
              </a:rPr>
              <a:t>https://www.eunati.com.br/2017/03/scrum-em-5-minutos-visao-geral.</a:t>
            </a:r>
            <a:r>
              <a:rPr lang="pt-BR" dirty="0">
                <a:solidFill>
                  <a:schemeClr val="bg1"/>
                </a:solidFill>
                <a:hlinkClick r:id="rId3">
                  <a:extLst>
                    <a:ext uri="{A12FA001-AC4F-418D-AE19-62706E023703}">
                      <ahyp:hlinkClr xmlns:ahyp="http://schemas.microsoft.com/office/drawing/2018/hyperlinkcolor" val="tx"/>
                    </a:ext>
                  </a:extLst>
                </a:hlinkClick>
              </a:rPr>
              <a:t>html</a:t>
            </a:r>
            <a:endParaRPr lang="pt-BR" dirty="0">
              <a:solidFill>
                <a:schemeClr val="bg1"/>
              </a:solidFill>
            </a:endParaRPr>
          </a:p>
        </p:txBody>
      </p:sp>
      <p:pic>
        <p:nvPicPr>
          <p:cNvPr id="5" name="Imagem 4">
            <a:extLst>
              <a:ext uri="{FF2B5EF4-FFF2-40B4-BE49-F238E27FC236}">
                <a16:creationId xmlns:a16="http://schemas.microsoft.com/office/drawing/2014/main" id="{637E5D26-4589-2335-E76E-987E7366BCBF}"/>
              </a:ext>
            </a:extLst>
          </p:cNvPr>
          <p:cNvPicPr>
            <a:picLocks noChangeAspect="1"/>
          </p:cNvPicPr>
          <p:nvPr/>
        </p:nvPicPr>
        <p:blipFill>
          <a:blip r:embed="rId4"/>
          <a:stretch>
            <a:fillRect/>
          </a:stretch>
        </p:blipFill>
        <p:spPr>
          <a:xfrm>
            <a:off x="267857" y="1136361"/>
            <a:ext cx="5484014" cy="4113011"/>
          </a:xfrm>
          <a:prstGeom prst="rect">
            <a:avLst/>
          </a:prstGeom>
        </p:spPr>
      </p:pic>
    </p:spTree>
    <p:extLst>
      <p:ext uri="{BB962C8B-B14F-4D97-AF65-F5344CB8AC3E}">
        <p14:creationId xmlns:p14="http://schemas.microsoft.com/office/powerpoint/2010/main" val="2743655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kanban</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0"/>
            <a:ext cx="8775432" cy="1077218"/>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É um sistema visual de gerenciamento de fluxo de trabalho que permite acompanhar o progresso das tarefas em tempo real. O foco é na limitação do trabalho em andamento e na otimização do fluxo de trabalho.</a:t>
            </a:r>
            <a:endParaRPr lang="pt-BR" sz="105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0" y="5407223"/>
            <a:ext cx="4611328" cy="307777"/>
          </a:xfrm>
          <a:prstGeom prst="rect">
            <a:avLst/>
          </a:prstGeom>
          <a:noFill/>
        </p:spPr>
        <p:txBody>
          <a:bodyPr wrap="square">
            <a:spAutoFit/>
          </a:bodyPr>
          <a:lstStyle/>
          <a:p>
            <a:r>
              <a:rPr lang="pt-BR" dirty="0">
                <a:solidFill>
                  <a:schemeClr val="bg1"/>
                </a:solidFill>
              </a:rPr>
              <a:t>Fonte: </a:t>
            </a:r>
            <a:r>
              <a:rPr lang="pt-BR" dirty="0">
                <a:solidFill>
                  <a:srgbClr val="0097A7"/>
                </a:solidFill>
                <a:hlinkClick r:id="rId3">
                  <a:extLst>
                    <a:ext uri="{A12FA001-AC4F-418D-AE19-62706E023703}">
                      <ahyp:hlinkClr xmlns:ahyp="http://schemas.microsoft.com/office/drawing/2018/hyperlinkcolor" val="tx"/>
                    </a:ext>
                  </a:extLst>
                </a:hlinkClick>
              </a:rPr>
              <a:t>https://thomazribas.com/agile/</a:t>
            </a:r>
            <a:r>
              <a:rPr lang="pt-BR" dirty="0">
                <a:solidFill>
                  <a:schemeClr val="bg1"/>
                </a:solidFill>
                <a:hlinkClick r:id="rId3">
                  <a:extLst>
                    <a:ext uri="{A12FA001-AC4F-418D-AE19-62706E023703}">
                      <ahyp:hlinkClr xmlns:ahyp="http://schemas.microsoft.com/office/drawing/2018/hyperlinkcolor" val="tx"/>
                    </a:ext>
                  </a:extLst>
                </a:hlinkClick>
              </a:rPr>
              <a:t>kanban</a:t>
            </a:r>
            <a:endParaRPr lang="pt-BR" dirty="0">
              <a:solidFill>
                <a:schemeClr val="bg1"/>
              </a:solidFill>
            </a:endParaRPr>
          </a:p>
        </p:txBody>
      </p:sp>
      <p:pic>
        <p:nvPicPr>
          <p:cNvPr id="7" name="Imagem 6">
            <a:extLst>
              <a:ext uri="{FF2B5EF4-FFF2-40B4-BE49-F238E27FC236}">
                <a16:creationId xmlns:a16="http://schemas.microsoft.com/office/drawing/2014/main" id="{9E49D7F6-B636-454D-1C43-6D7693C2658E}"/>
              </a:ext>
            </a:extLst>
          </p:cNvPr>
          <p:cNvPicPr>
            <a:picLocks noChangeAspect="1"/>
          </p:cNvPicPr>
          <p:nvPr/>
        </p:nvPicPr>
        <p:blipFill>
          <a:blip r:embed="rId4"/>
          <a:stretch>
            <a:fillRect/>
          </a:stretch>
        </p:blipFill>
        <p:spPr>
          <a:xfrm>
            <a:off x="685800" y="1071392"/>
            <a:ext cx="7772400" cy="3572215"/>
          </a:xfrm>
          <a:prstGeom prst="rect">
            <a:avLst/>
          </a:prstGeom>
        </p:spPr>
      </p:pic>
    </p:spTree>
    <p:extLst>
      <p:ext uri="{BB962C8B-B14F-4D97-AF65-F5344CB8AC3E}">
        <p14:creationId xmlns:p14="http://schemas.microsoft.com/office/powerpoint/2010/main" val="355357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_extreme </a:t>
            </a:r>
            <a:r>
              <a:rPr lang="pt-BR" sz="1600" b="1" i="0" dirty="0" err="1">
                <a:solidFill>
                  <a:srgbClr val="92D050"/>
                </a:solidFill>
                <a:effectLst/>
                <a:latin typeface="Fira Code" pitchFamily="49" charset="0"/>
                <a:ea typeface="Fira Code" pitchFamily="49" charset="0"/>
                <a:cs typeface="Fira Code" pitchFamily="49" charset="0"/>
              </a:rPr>
              <a:t>programming</a:t>
            </a:r>
            <a:r>
              <a:rPr lang="pt-BR" sz="1600" b="1" i="0" dirty="0">
                <a:solidFill>
                  <a:srgbClr val="92D050"/>
                </a:solidFill>
                <a:effectLst/>
                <a:latin typeface="Fira Code" pitchFamily="49" charset="0"/>
                <a:ea typeface="Fira Code" pitchFamily="49" charset="0"/>
                <a:cs typeface="Fira Code" pitchFamily="49" charset="0"/>
              </a:rPr>
              <a:t> (XP)</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8775432" cy="7386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É uma abordagem que coloca ênfase na qualidade do código, desenvolvimento orientado a testes (TDD), programação em pares, integração contínua e pequenos lançamentos frequentes.</a:t>
            </a:r>
            <a:endParaRPr lang="pt-BR" sz="80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1" y="5318733"/>
            <a:ext cx="7423356" cy="738664"/>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3"/>
              </a:rPr>
              <a:t>https://www.nimblework.com/pt-br/agile/programacao-extrema-xp/</a:t>
            </a:r>
            <a:endParaRPr lang="pt-BR" dirty="0">
              <a:solidFill>
                <a:schemeClr val="bg1"/>
              </a:solidFill>
            </a:endParaRPr>
          </a:p>
          <a:p>
            <a:endParaRPr lang="pt-BR" dirty="0">
              <a:solidFill>
                <a:schemeClr val="bg1"/>
              </a:solidFill>
            </a:endParaRPr>
          </a:p>
          <a:p>
            <a:endParaRPr lang="pt-BR" dirty="0">
              <a:solidFill>
                <a:schemeClr val="bg1"/>
              </a:solidFill>
            </a:endParaRPr>
          </a:p>
        </p:txBody>
      </p:sp>
      <p:pic>
        <p:nvPicPr>
          <p:cNvPr id="2" name="Imagem 1">
            <a:extLst>
              <a:ext uri="{FF2B5EF4-FFF2-40B4-BE49-F238E27FC236}">
                <a16:creationId xmlns:a16="http://schemas.microsoft.com/office/drawing/2014/main" id="{3EAE790E-1D63-6733-0E9E-6D8788AE555E}"/>
              </a:ext>
            </a:extLst>
          </p:cNvPr>
          <p:cNvPicPr>
            <a:picLocks noChangeAspect="1"/>
          </p:cNvPicPr>
          <p:nvPr/>
        </p:nvPicPr>
        <p:blipFill>
          <a:blip r:embed="rId4"/>
          <a:stretch>
            <a:fillRect/>
          </a:stretch>
        </p:blipFill>
        <p:spPr>
          <a:xfrm>
            <a:off x="685799" y="788568"/>
            <a:ext cx="7772400" cy="3153019"/>
          </a:xfrm>
          <a:prstGeom prst="rect">
            <a:avLst/>
          </a:prstGeom>
        </p:spPr>
      </p:pic>
      <p:sp>
        <p:nvSpPr>
          <p:cNvPr id="5" name="CaixaDeTexto 4">
            <a:extLst>
              <a:ext uri="{FF2B5EF4-FFF2-40B4-BE49-F238E27FC236}">
                <a16:creationId xmlns:a16="http://schemas.microsoft.com/office/drawing/2014/main" id="{8408C5B2-C85A-13AD-BE9A-E2DD1C74DC34}"/>
              </a:ext>
            </a:extLst>
          </p:cNvPr>
          <p:cNvSpPr txBox="1"/>
          <p:nvPr/>
        </p:nvSpPr>
        <p:spPr>
          <a:xfrm>
            <a:off x="184283" y="4166553"/>
            <a:ext cx="8775432" cy="954107"/>
          </a:xfrm>
          <a:prstGeom prst="rect">
            <a:avLst/>
          </a:prstGeom>
          <a:noFill/>
        </p:spPr>
        <p:txBody>
          <a:bodyPr wrap="square">
            <a:spAutoFit/>
          </a:bodyPr>
          <a:lstStyle/>
          <a:p>
            <a:r>
              <a:rPr lang="pt-BR" i="0" dirty="0">
                <a:solidFill>
                  <a:schemeClr val="bg1"/>
                </a:solidFill>
                <a:effectLst/>
                <a:latin typeface="Fira Code" pitchFamily="49" charset="0"/>
                <a:ea typeface="Fira Code" pitchFamily="49" charset="0"/>
                <a:cs typeface="Fira Code" pitchFamily="49" charset="0"/>
              </a:rPr>
              <a:t>A programação extrema é,</a:t>
            </a:r>
            <a:r>
              <a:rPr lang="pt-BR" i="0" dirty="0">
                <a:solidFill>
                  <a:schemeClr val="bg1"/>
                </a:solidFill>
                <a:effectLst/>
                <a:latin typeface="Fira Code" pitchFamily="49" charset="0"/>
                <a:ea typeface="Fira Code" pitchFamily="49" charset="0"/>
                <a:cs typeface="Fira Code" pitchFamily="49" charset="0"/>
                <a:hlinkClick r:id="rId5">
                  <a:extLst>
                    <a:ext uri="{A12FA001-AC4F-418D-AE19-62706E023703}">
                      <ahyp:hlinkClr xmlns:ahyp="http://schemas.microsoft.com/office/drawing/2018/hyperlinkcolor" val="tx"/>
                    </a:ext>
                  </a:extLst>
                </a:hlinkClick>
              </a:rPr>
              <a:t> em poucas</a:t>
            </a:r>
            <a:r>
              <a:rPr lang="pt-BR" i="0" dirty="0">
                <a:solidFill>
                  <a:schemeClr val="bg1"/>
                </a:solidFill>
                <a:effectLst/>
                <a:latin typeface="Fira Code" pitchFamily="49" charset="0"/>
                <a:ea typeface="Fira Code" pitchFamily="49" charset="0"/>
                <a:cs typeface="Fira Code" pitchFamily="49" charset="0"/>
              </a:rPr>
              <a:t> palavras, sobre boas práticas levadas ao extremo. Já que a programação em pares é boa, vamos fazer isso o tempo todo. Já que testar cedo é bom, vamos testar antes mesmo que o código de produção seja escrito.</a:t>
            </a:r>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223450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lean</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8775432" cy="7386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Inspirado nos princípios do Lean Manufacturing, o Lean </a:t>
            </a:r>
            <a:r>
              <a:rPr lang="pt-BR" b="0" i="0" dirty="0" err="1">
                <a:solidFill>
                  <a:schemeClr val="bg1"/>
                </a:solidFill>
                <a:effectLst/>
                <a:latin typeface="Fira Code" pitchFamily="49" charset="0"/>
                <a:ea typeface="Fira Code" pitchFamily="49" charset="0"/>
                <a:cs typeface="Fira Code" pitchFamily="49" charset="0"/>
              </a:rPr>
              <a:t>Agile</a:t>
            </a:r>
            <a:r>
              <a:rPr lang="pt-BR" b="0" i="0" dirty="0">
                <a:solidFill>
                  <a:schemeClr val="bg1"/>
                </a:solidFill>
                <a:effectLst/>
                <a:latin typeface="Fira Code" pitchFamily="49" charset="0"/>
                <a:ea typeface="Fira Code" pitchFamily="49" charset="0"/>
                <a:cs typeface="Fira Code" pitchFamily="49" charset="0"/>
              </a:rPr>
              <a:t> concentra-se na eliminação de desperdício, na entrega rápida de valor e na melhoria contínua do processo.</a:t>
            </a:r>
            <a:endParaRPr lang="pt-BR" sz="80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1" y="5407223"/>
            <a:ext cx="7423356" cy="523220"/>
          </a:xfrm>
          <a:prstGeom prst="rect">
            <a:avLst/>
          </a:prstGeom>
          <a:noFill/>
        </p:spPr>
        <p:txBody>
          <a:bodyPr wrap="square">
            <a:spAutoFit/>
          </a:bodyPr>
          <a:lstStyle/>
          <a:p>
            <a:r>
              <a:rPr lang="pt-BR" dirty="0" err="1">
                <a:solidFill>
                  <a:schemeClr val="bg1"/>
                </a:solidFill>
              </a:rPr>
              <a:t>Fonte:https</a:t>
            </a:r>
            <a:r>
              <a:rPr lang="pt-BR" dirty="0">
                <a:solidFill>
                  <a:schemeClr val="bg1"/>
                </a:solidFill>
              </a:rPr>
              <a:t>://</a:t>
            </a:r>
            <a:r>
              <a:rPr lang="pt-BR" dirty="0" err="1">
                <a:solidFill>
                  <a:schemeClr val="bg1"/>
                </a:solidFill>
              </a:rPr>
              <a:t>www.nimblework.com</a:t>
            </a:r>
            <a:r>
              <a:rPr lang="pt-BR" dirty="0">
                <a:solidFill>
                  <a:schemeClr val="bg1"/>
                </a:solidFill>
              </a:rPr>
              <a:t>/</a:t>
            </a:r>
            <a:r>
              <a:rPr lang="pt-BR" dirty="0" err="1">
                <a:solidFill>
                  <a:schemeClr val="bg1"/>
                </a:solidFill>
              </a:rPr>
              <a:t>pt-br</a:t>
            </a:r>
            <a:r>
              <a:rPr lang="pt-BR" dirty="0">
                <a:solidFill>
                  <a:schemeClr val="bg1"/>
                </a:solidFill>
              </a:rPr>
              <a:t>/</a:t>
            </a:r>
            <a:r>
              <a:rPr lang="pt-BR" dirty="0" err="1">
                <a:solidFill>
                  <a:schemeClr val="bg1"/>
                </a:solidFill>
              </a:rPr>
              <a:t>agile</a:t>
            </a:r>
            <a:r>
              <a:rPr lang="pt-BR" dirty="0">
                <a:solidFill>
                  <a:schemeClr val="bg1"/>
                </a:solidFill>
              </a:rPr>
              <a:t>/</a:t>
            </a:r>
            <a:r>
              <a:rPr lang="pt-BR" dirty="0" err="1">
                <a:solidFill>
                  <a:schemeClr val="bg1"/>
                </a:solidFill>
              </a:rPr>
              <a:t>programacao</a:t>
            </a:r>
            <a:r>
              <a:rPr lang="pt-BR" dirty="0">
                <a:solidFill>
                  <a:schemeClr val="bg1"/>
                </a:solidFill>
              </a:rPr>
              <a:t>-extrema-</a:t>
            </a:r>
            <a:r>
              <a:rPr lang="pt-BR" dirty="0" err="1">
                <a:solidFill>
                  <a:schemeClr val="bg1"/>
                </a:solidFill>
              </a:rPr>
              <a:t>xp</a:t>
            </a:r>
            <a:r>
              <a:rPr lang="pt-BR" dirty="0">
                <a:solidFill>
                  <a:schemeClr val="bg1"/>
                </a:solidFill>
              </a:rPr>
              <a:t>/</a:t>
            </a:r>
          </a:p>
          <a:p>
            <a:endParaRPr lang="pt-BR" dirty="0">
              <a:solidFill>
                <a:schemeClr val="bg1"/>
              </a:solidFill>
            </a:endParaRPr>
          </a:p>
        </p:txBody>
      </p:sp>
      <p:pic>
        <p:nvPicPr>
          <p:cNvPr id="4" name="Imagem 3">
            <a:extLst>
              <a:ext uri="{FF2B5EF4-FFF2-40B4-BE49-F238E27FC236}">
                <a16:creationId xmlns:a16="http://schemas.microsoft.com/office/drawing/2014/main" id="{933104BE-3411-1079-202C-6DC1743AE166}"/>
              </a:ext>
            </a:extLst>
          </p:cNvPr>
          <p:cNvPicPr>
            <a:picLocks noChangeAspect="1"/>
          </p:cNvPicPr>
          <p:nvPr/>
        </p:nvPicPr>
        <p:blipFill>
          <a:blip r:embed="rId3"/>
          <a:stretch>
            <a:fillRect/>
          </a:stretch>
        </p:blipFill>
        <p:spPr>
          <a:xfrm>
            <a:off x="2140358" y="613548"/>
            <a:ext cx="5580253" cy="4793675"/>
          </a:xfrm>
          <a:prstGeom prst="rect">
            <a:avLst/>
          </a:prstGeom>
        </p:spPr>
      </p:pic>
    </p:spTree>
    <p:extLst>
      <p:ext uri="{BB962C8B-B14F-4D97-AF65-F5344CB8AC3E}">
        <p14:creationId xmlns:p14="http://schemas.microsoft.com/office/powerpoint/2010/main" val="2347872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_breve comparação</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2873549" cy="5216813"/>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Metodologia Cascata</a:t>
            </a:r>
            <a:r>
              <a:rPr lang="pt-BR" b="0" i="0" dirty="0">
                <a:solidFill>
                  <a:srgbClr val="92D050"/>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Estrutura Sequencial</a:t>
            </a:r>
            <a:r>
              <a:rPr lang="pt-BR" b="0" i="0" dirty="0">
                <a:solidFill>
                  <a:schemeClr val="bg1"/>
                </a:solidFill>
                <a:effectLst/>
                <a:latin typeface="Fira Code" pitchFamily="49" charset="0"/>
                <a:ea typeface="Fira Code" pitchFamily="49" charset="0"/>
                <a:cs typeface="Fira Code" pitchFamily="49" charset="0"/>
              </a:rPr>
              <a:t>: A metodologia cascata é caracterizada por uma abordagem sequencial, onde cada fase do projeto depende da conclusão da fase anterior.</a:t>
            </a:r>
          </a:p>
          <a:p>
            <a:pPr algn="just"/>
            <a:r>
              <a:rPr lang="pt-BR" b="1" i="0" dirty="0">
                <a:solidFill>
                  <a:schemeClr val="bg1"/>
                </a:solidFill>
                <a:effectLst/>
                <a:latin typeface="Fira Code" pitchFamily="49" charset="0"/>
                <a:ea typeface="Fira Code" pitchFamily="49" charset="0"/>
                <a:cs typeface="Fira Code" pitchFamily="49" charset="0"/>
              </a:rPr>
              <a:t>Documentação Abrangente</a:t>
            </a:r>
            <a:r>
              <a:rPr lang="pt-BR" b="0" i="0" dirty="0">
                <a:solidFill>
                  <a:schemeClr val="bg1"/>
                </a:solidFill>
                <a:effectLst/>
                <a:latin typeface="Fira Code" pitchFamily="49" charset="0"/>
                <a:ea typeface="Fira Code" pitchFamily="49" charset="0"/>
                <a:cs typeface="Fira Code" pitchFamily="49" charset="0"/>
              </a:rPr>
              <a:t>: Um foco importante está na criação de documentação detalhada, incluindo requisitos, especificações de design e manuais.</a:t>
            </a:r>
          </a:p>
          <a:p>
            <a:pPr algn="just"/>
            <a:r>
              <a:rPr lang="pt-BR" b="1" i="0" dirty="0">
                <a:solidFill>
                  <a:schemeClr val="bg1"/>
                </a:solidFill>
                <a:effectLst/>
                <a:latin typeface="Fira Code" pitchFamily="49" charset="0"/>
                <a:ea typeface="Fira Code" pitchFamily="49" charset="0"/>
                <a:cs typeface="Fira Code" pitchFamily="49" charset="0"/>
              </a:rPr>
              <a:t>Controle de Mudanças Rígido</a:t>
            </a:r>
            <a:r>
              <a:rPr lang="pt-BR" b="0" i="0" dirty="0">
                <a:solidFill>
                  <a:schemeClr val="bg1"/>
                </a:solidFill>
                <a:effectLst/>
                <a:latin typeface="Fira Code" pitchFamily="49" charset="0"/>
                <a:ea typeface="Fira Code" pitchFamily="49" charset="0"/>
                <a:cs typeface="Fira Code" pitchFamily="49" charset="0"/>
              </a:rPr>
              <a:t>: As mudanças são geralmente difíceis de acomodar uma vez que o projeto está em andamento.</a:t>
            </a:r>
          </a:p>
          <a:p>
            <a:pPr algn="just"/>
            <a:endParaRPr lang="pt-BR" sz="1100" dirty="0">
              <a:solidFill>
                <a:schemeClr val="bg1"/>
              </a:solidFill>
              <a:latin typeface="Fira Code" pitchFamily="49" charset="0"/>
              <a:ea typeface="Fira Code" pitchFamily="49" charset="0"/>
              <a:cs typeface="Fira Code" pitchFamily="49" charset="0"/>
            </a:endParaRPr>
          </a:p>
        </p:txBody>
      </p:sp>
      <p:sp>
        <p:nvSpPr>
          <p:cNvPr id="2" name="CaixaDeTexto 1">
            <a:extLst>
              <a:ext uri="{FF2B5EF4-FFF2-40B4-BE49-F238E27FC236}">
                <a16:creationId xmlns:a16="http://schemas.microsoft.com/office/drawing/2014/main" id="{F1E8B510-6590-B7C8-C57F-9D5E59C60281}"/>
              </a:ext>
            </a:extLst>
          </p:cNvPr>
          <p:cNvSpPr txBox="1"/>
          <p:nvPr/>
        </p:nvSpPr>
        <p:spPr>
          <a:xfrm>
            <a:off x="3173922" y="0"/>
            <a:ext cx="2873549" cy="4401205"/>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Modelo em Espiral</a:t>
            </a:r>
            <a:r>
              <a:rPr lang="pt-BR" b="0" i="0" dirty="0">
                <a:solidFill>
                  <a:srgbClr val="92D050"/>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Ciclos Iterativos</a:t>
            </a:r>
            <a:r>
              <a:rPr lang="pt-BR" b="0" i="0" dirty="0">
                <a:solidFill>
                  <a:schemeClr val="bg1"/>
                </a:solidFill>
                <a:effectLst/>
                <a:latin typeface="Fira Code" pitchFamily="49" charset="0"/>
                <a:ea typeface="Fira Code" pitchFamily="49" charset="0"/>
                <a:cs typeface="Fira Code" pitchFamily="49" charset="0"/>
              </a:rPr>
              <a:t>: A metodologia em espiral envolve ciclos de desenvolvimento iterativos, permitindo a revisão e aprimoramento contínuos do projeto.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Avaliação de Riscos</a:t>
            </a:r>
            <a:r>
              <a:rPr lang="pt-BR" b="0" i="0" dirty="0">
                <a:solidFill>
                  <a:schemeClr val="bg1"/>
                </a:solidFill>
                <a:effectLst/>
                <a:latin typeface="Fira Code" pitchFamily="49" charset="0"/>
                <a:ea typeface="Fira Code" pitchFamily="49" charset="0"/>
                <a:cs typeface="Fira Code" pitchFamily="49" charset="0"/>
              </a:rPr>
              <a:t>: Foca na avaliação e mitigação de riscos ao longo do ciclo de vida do projeto.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Entregas Incrementais</a:t>
            </a:r>
            <a:r>
              <a:rPr lang="pt-BR" b="0" i="0" dirty="0">
                <a:solidFill>
                  <a:schemeClr val="bg1"/>
                </a:solidFill>
                <a:effectLst/>
                <a:latin typeface="Fira Code" pitchFamily="49" charset="0"/>
                <a:ea typeface="Fira Code" pitchFamily="49" charset="0"/>
                <a:cs typeface="Fira Code" pitchFamily="49" charset="0"/>
              </a:rPr>
              <a:t>: As versões incrementais do produto podem ser entregues aos clientes durante o desenvolvimento.</a:t>
            </a:r>
          </a:p>
        </p:txBody>
      </p:sp>
      <p:sp>
        <p:nvSpPr>
          <p:cNvPr id="5" name="CaixaDeTexto 4">
            <a:extLst>
              <a:ext uri="{FF2B5EF4-FFF2-40B4-BE49-F238E27FC236}">
                <a16:creationId xmlns:a16="http://schemas.microsoft.com/office/drawing/2014/main" id="{8D6F6611-56D7-0853-6001-7F678C17611B}"/>
              </a:ext>
            </a:extLst>
          </p:cNvPr>
          <p:cNvSpPr txBox="1"/>
          <p:nvPr/>
        </p:nvSpPr>
        <p:spPr>
          <a:xfrm>
            <a:off x="6163561" y="-6844"/>
            <a:ext cx="2873549" cy="4185761"/>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Metodologia Ágil (por exemplo, Scrum):</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Iterações Curtas</a:t>
            </a:r>
            <a:r>
              <a:rPr lang="pt-BR" b="0" i="0" dirty="0">
                <a:solidFill>
                  <a:schemeClr val="bg1"/>
                </a:solidFill>
                <a:effectLst/>
                <a:latin typeface="Fira Code" pitchFamily="49" charset="0"/>
                <a:ea typeface="Fira Code" pitchFamily="49" charset="0"/>
                <a:cs typeface="Fira Code" pitchFamily="49" charset="0"/>
              </a:rPr>
              <a:t>: O desenvolvimento é dividido em iterações curtas (sprints), geralmente de 2 a 4 semanas.</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Priorização Constante</a:t>
            </a:r>
            <a:r>
              <a:rPr lang="pt-BR" b="0" i="0" dirty="0">
                <a:solidFill>
                  <a:schemeClr val="bg1"/>
                </a:solidFill>
                <a:effectLst/>
                <a:latin typeface="Fira Code" pitchFamily="49" charset="0"/>
                <a:ea typeface="Fira Code" pitchFamily="49" charset="0"/>
                <a:cs typeface="Fira Code" pitchFamily="49" charset="0"/>
              </a:rPr>
              <a:t>: Os requisitos são priorizados pelo cliente e podem ser alterados a qualquer momento.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Colaboração Intensiva</a:t>
            </a:r>
            <a:r>
              <a:rPr lang="pt-BR" b="0" i="0" dirty="0">
                <a:solidFill>
                  <a:schemeClr val="bg1"/>
                </a:solidFill>
                <a:effectLst/>
                <a:latin typeface="Fira Code" pitchFamily="49" charset="0"/>
                <a:ea typeface="Fira Code" pitchFamily="49" charset="0"/>
                <a:cs typeface="Fira Code" pitchFamily="49" charset="0"/>
              </a:rPr>
              <a:t>: A comunicação frequente e a colaboração são incentivadas entre a equipe e o cliente.</a:t>
            </a:r>
          </a:p>
        </p:txBody>
      </p:sp>
    </p:spTree>
    <p:extLst>
      <p:ext uri="{BB962C8B-B14F-4D97-AF65-F5344CB8AC3E}">
        <p14:creationId xmlns:p14="http://schemas.microsoft.com/office/powerpoint/2010/main" val="2730123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papeis no </a:t>
            </a:r>
            <a:r>
              <a:rPr lang="pt-BR" sz="1600" b="1" i="0" dirty="0" err="1">
                <a:solidFill>
                  <a:srgbClr val="92D050"/>
                </a:solidFill>
                <a:effectLst/>
                <a:latin typeface="Fira Code" pitchFamily="49" charset="0"/>
                <a:ea typeface="Fira Code" pitchFamily="49" charset="0"/>
                <a:cs typeface="Fira Code" pitchFamily="49" charset="0"/>
              </a:rPr>
              <a:t>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85959" y="116627"/>
            <a:ext cx="8775433" cy="5047536"/>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Scrum Master:</a:t>
            </a:r>
          </a:p>
          <a:p>
            <a:pPr marL="457200" lvl="1" algn="just"/>
            <a:r>
              <a:rPr lang="pt-BR" b="0" i="0" dirty="0">
                <a:solidFill>
                  <a:schemeClr val="bg1"/>
                </a:solidFill>
                <a:effectLst/>
                <a:latin typeface="Fira Code" pitchFamily="49" charset="0"/>
                <a:ea typeface="Fira Code" pitchFamily="49" charset="0"/>
                <a:cs typeface="Fira Code" pitchFamily="49" charset="0"/>
              </a:rPr>
              <a:t>O Scrum Master é responsável por garantir que a equipe siga os princípios e práticas do Scrum.</a:t>
            </a:r>
          </a:p>
          <a:p>
            <a:pPr marL="457200" lvl="1" algn="just"/>
            <a:r>
              <a:rPr lang="pt-BR" b="0" i="0" dirty="0">
                <a:solidFill>
                  <a:schemeClr val="bg1"/>
                </a:solidFill>
                <a:effectLst/>
                <a:latin typeface="Fira Code" pitchFamily="49" charset="0"/>
                <a:ea typeface="Fira Code" pitchFamily="49" charset="0"/>
                <a:cs typeface="Fira Code" pitchFamily="49" charset="0"/>
              </a:rPr>
              <a:t>Ele ou ela ajuda a remover impedimentos e obstáculos que a equipe possa encontrar.</a:t>
            </a:r>
          </a:p>
          <a:p>
            <a:pPr marL="457200" lvl="1" algn="just"/>
            <a:r>
              <a:rPr lang="pt-BR" b="0" i="0" dirty="0">
                <a:solidFill>
                  <a:schemeClr val="bg1"/>
                </a:solidFill>
                <a:effectLst/>
                <a:latin typeface="Fira Code" pitchFamily="49" charset="0"/>
                <a:ea typeface="Fira Code" pitchFamily="49" charset="0"/>
                <a:cs typeface="Fira Code" pitchFamily="49" charset="0"/>
              </a:rPr>
              <a:t>Facilita reuniões Scrum, como Daily Scrum, Sprint Planning, Sprint Review e Sprint </a:t>
            </a:r>
            <a:r>
              <a:rPr lang="pt-BR" b="0" i="0" dirty="0" err="1">
                <a:solidFill>
                  <a:schemeClr val="bg1"/>
                </a:solidFill>
                <a:effectLst/>
                <a:latin typeface="Fira Code" pitchFamily="49" charset="0"/>
                <a:ea typeface="Fira Code" pitchFamily="49" charset="0"/>
                <a:cs typeface="Fira Code" pitchFamily="49" charset="0"/>
              </a:rPr>
              <a:t>Retrospective</a:t>
            </a:r>
            <a:r>
              <a:rPr lang="pt-BR" b="0" i="0" dirty="0">
                <a:solidFill>
                  <a:schemeClr val="bg1"/>
                </a:solidFill>
                <a:effectLst/>
                <a:latin typeface="Fira Code" pitchFamily="49" charset="0"/>
                <a:ea typeface="Fira Code" pitchFamily="49" charset="0"/>
                <a:cs typeface="Fira Code" pitchFamily="49" charset="0"/>
              </a:rPr>
              <a:t>.</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O </a:t>
            </a:r>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 é responsável por representar os interesses do cliente ou do usuário final.</a:t>
            </a:r>
          </a:p>
          <a:p>
            <a:pPr marL="457200" lvl="1" algn="just"/>
            <a:r>
              <a:rPr lang="pt-BR" b="0" i="0" dirty="0">
                <a:solidFill>
                  <a:schemeClr val="bg1"/>
                </a:solidFill>
                <a:effectLst/>
                <a:latin typeface="Fira Code" pitchFamily="49" charset="0"/>
                <a:ea typeface="Fira Code" pitchFamily="49" charset="0"/>
                <a:cs typeface="Fira Code" pitchFamily="49" charset="0"/>
              </a:rPr>
              <a:t>Ele ou ela define os itens do backlog do produto e prioriza esses itens com base no valor para o cliente.</a:t>
            </a:r>
          </a:p>
          <a:p>
            <a:pPr marL="457200" lvl="1" algn="just"/>
            <a:r>
              <a:rPr lang="pt-BR" b="0" i="0" dirty="0">
                <a:solidFill>
                  <a:schemeClr val="bg1"/>
                </a:solidFill>
                <a:effectLst/>
                <a:latin typeface="Fira Code" pitchFamily="49" charset="0"/>
                <a:ea typeface="Fira Code" pitchFamily="49" charset="0"/>
                <a:cs typeface="Fira Code" pitchFamily="49" charset="0"/>
              </a:rPr>
              <a:t>Colabora com a equipe de desenvolvimento para garantir que o produto seja construído de forma eficaz.</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Equipe de Desenvolvimento:</a:t>
            </a:r>
          </a:p>
          <a:p>
            <a:pPr marL="457200" lvl="1" algn="just"/>
            <a:r>
              <a:rPr lang="pt-BR" b="0" i="0" dirty="0">
                <a:solidFill>
                  <a:schemeClr val="bg1"/>
                </a:solidFill>
                <a:effectLst/>
                <a:latin typeface="Fira Code" pitchFamily="49" charset="0"/>
                <a:ea typeface="Fira Code" pitchFamily="49" charset="0"/>
                <a:cs typeface="Fira Code" pitchFamily="49" charset="0"/>
              </a:rPr>
              <a:t>A equipe de desenvolvimento é responsável por criar o produto ou funcionalidade.</a:t>
            </a:r>
          </a:p>
          <a:p>
            <a:pPr marL="457200" lvl="1" algn="just"/>
            <a:r>
              <a:rPr lang="pt-BR" b="0" i="0" dirty="0">
                <a:solidFill>
                  <a:schemeClr val="bg1"/>
                </a:solidFill>
                <a:effectLst/>
                <a:latin typeface="Fira Code" pitchFamily="49" charset="0"/>
                <a:ea typeface="Fira Code" pitchFamily="49" charset="0"/>
                <a:cs typeface="Fira Code" pitchFamily="49" charset="0"/>
              </a:rPr>
              <a:t>A equipe é auto-organizada e geralmente consiste em desenvolvedores, designers, testadores, etc.</a:t>
            </a:r>
          </a:p>
          <a:p>
            <a:pPr marL="457200" lvl="1" algn="just"/>
            <a:r>
              <a:rPr lang="pt-BR" b="0" i="0" dirty="0">
                <a:solidFill>
                  <a:schemeClr val="bg1"/>
                </a:solidFill>
                <a:effectLst/>
                <a:latin typeface="Fira Code" pitchFamily="49" charset="0"/>
                <a:ea typeface="Fira Code" pitchFamily="49" charset="0"/>
                <a:cs typeface="Fira Code" pitchFamily="49" charset="0"/>
              </a:rPr>
              <a:t>Ela se compromete a entregar um conjunto de funcionalidades durante um sprint (um período de tempo definido).</a:t>
            </a:r>
          </a:p>
        </p:txBody>
      </p:sp>
    </p:spTree>
    <p:extLst>
      <p:ext uri="{BB962C8B-B14F-4D97-AF65-F5344CB8AC3E}">
        <p14:creationId xmlns:p14="http://schemas.microsoft.com/office/powerpoint/2010/main" val="259072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3957824"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_apresentação pessoal</a:t>
            </a:r>
          </a:p>
        </p:txBody>
      </p:sp>
      <p:pic>
        <p:nvPicPr>
          <p:cNvPr id="2" name="Imagem 1">
            <a:extLst>
              <a:ext uri="{FF2B5EF4-FFF2-40B4-BE49-F238E27FC236}">
                <a16:creationId xmlns:a16="http://schemas.microsoft.com/office/drawing/2014/main" id="{39D8E415-25D6-1F5E-7862-EC2C49119F3B}"/>
              </a:ext>
            </a:extLst>
          </p:cNvPr>
          <p:cNvPicPr>
            <a:picLocks noChangeAspect="1"/>
          </p:cNvPicPr>
          <p:nvPr/>
        </p:nvPicPr>
        <p:blipFill>
          <a:blip r:embed="rId3"/>
          <a:stretch>
            <a:fillRect/>
          </a:stretch>
        </p:blipFill>
        <p:spPr>
          <a:xfrm>
            <a:off x="685800" y="1362119"/>
            <a:ext cx="7772400" cy="2990762"/>
          </a:xfrm>
          <a:prstGeom prst="rect">
            <a:avLst/>
          </a:prstGeom>
        </p:spPr>
      </p:pic>
    </p:spTree>
    <p:extLst>
      <p:ext uri="{BB962C8B-B14F-4D97-AF65-F5344CB8AC3E}">
        <p14:creationId xmlns:p14="http://schemas.microsoft.com/office/powerpoint/2010/main" val="4068190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cerimônias no 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184282" y="1903393"/>
            <a:ext cx="8775433" cy="954107"/>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As cerimônias são reuniões ou eventos regulares que fazem parte das metodologias ágeis para facilitar a comunicação, a colaboração e o progresso do trabalho. Aqui estão algumas das principais cerimônias em metodologias ágeis, </a:t>
            </a:r>
            <a:r>
              <a:rPr lang="pt-BR" b="1" i="0" dirty="0">
                <a:solidFill>
                  <a:srgbClr val="92D050"/>
                </a:solidFill>
                <a:effectLst/>
                <a:latin typeface="Fira Code" pitchFamily="49" charset="0"/>
                <a:ea typeface="Fira Code" pitchFamily="49" charset="0"/>
                <a:cs typeface="Fira Code" pitchFamily="49" charset="0"/>
              </a:rPr>
              <a:t>com foco em Scrum</a:t>
            </a:r>
            <a:r>
              <a:rPr lang="pt-BR" b="0" i="0" dirty="0">
                <a:solidFill>
                  <a:schemeClr val="bg1"/>
                </a:solidFill>
                <a:effectLst/>
                <a:latin typeface="Fira Code" pitchFamily="49" charset="0"/>
                <a:ea typeface="Fira Code" pitchFamily="49" charset="0"/>
                <a:cs typeface="Fira Code" pitchFamily="49" charset="0"/>
              </a:rPr>
              <a:t>, que é uma das metodologias ágeis mais populares</a:t>
            </a:r>
          </a:p>
        </p:txBody>
      </p:sp>
    </p:spTree>
    <p:extLst>
      <p:ext uri="{BB962C8B-B14F-4D97-AF65-F5344CB8AC3E}">
        <p14:creationId xmlns:p14="http://schemas.microsoft.com/office/powerpoint/2010/main" val="2025781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cerimônias no 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85959" y="118288"/>
            <a:ext cx="8775433" cy="5078313"/>
          </a:xfrm>
          <a:prstGeom prst="rect">
            <a:avLst/>
          </a:prstGeom>
          <a:noFill/>
        </p:spPr>
        <p:txBody>
          <a:bodyPr wrap="square">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Sprint Planning (Planejamento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Esta cerimônia marca o início de cada sprint, que é um período de tempo fixo (geralmente 2 a 4 semanas) durante o qual o trabalho é realizado.</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de desenvolvimento, o Scrum Master e 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se reúnem para definir os objetivos da sprint e selecionar as histórias (itens de trabalho) que serão entregues durante a sprint.</a:t>
            </a:r>
          </a:p>
          <a:p>
            <a:pPr algn="just"/>
            <a:r>
              <a:rPr lang="pt-BR" sz="1200" b="1" i="0" dirty="0">
                <a:solidFill>
                  <a:schemeClr val="bg1"/>
                </a:solidFill>
                <a:effectLst/>
                <a:latin typeface="Fira Code" pitchFamily="49" charset="0"/>
                <a:ea typeface="Fira Code" pitchFamily="49" charset="0"/>
                <a:cs typeface="Fira Code" pitchFamily="49" charset="0"/>
              </a:rPr>
              <a:t>Daily Scrum (Reunião Diária)</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Acontece todos os dias durante a sprint e é uma reunião curta (geralmente 15 minutos) para a equipe de desenvolvimento se sincronizar.</a:t>
            </a:r>
          </a:p>
          <a:p>
            <a:pPr marL="457200" lvl="1" algn="just"/>
            <a:r>
              <a:rPr lang="pt-BR" sz="1200" b="0" i="0" dirty="0">
                <a:solidFill>
                  <a:schemeClr val="bg1"/>
                </a:solidFill>
                <a:effectLst/>
                <a:latin typeface="Fira Code" pitchFamily="49" charset="0"/>
                <a:ea typeface="Fira Code" pitchFamily="49" charset="0"/>
                <a:cs typeface="Fira Code" pitchFamily="49" charset="0"/>
              </a:rPr>
              <a:t>Cada membro da equipe compartilha o que fez desde a última Daily Scrum, o que planeja fazer até a próxima e se há impedimentos no seu caminho.</a:t>
            </a:r>
          </a:p>
          <a:p>
            <a:pPr algn="just"/>
            <a:r>
              <a:rPr lang="pt-BR" sz="1200" b="1" i="0" dirty="0">
                <a:solidFill>
                  <a:schemeClr val="bg1"/>
                </a:solidFill>
                <a:effectLst/>
                <a:latin typeface="Fira Code" pitchFamily="49" charset="0"/>
                <a:ea typeface="Fira Code" pitchFamily="49" charset="0"/>
                <a:cs typeface="Fira Code" pitchFamily="49" charset="0"/>
              </a:rPr>
              <a:t>Sprint Review (Revisão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No final de cada sprint, a equipe apresenta as funcionalidades concluídas ao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e outras partes interessadas.</a:t>
            </a:r>
          </a:p>
          <a:p>
            <a:pPr marL="457200" lvl="1" algn="just"/>
            <a:r>
              <a:rPr lang="pt-BR" sz="1200" b="0" i="0" dirty="0">
                <a:solidFill>
                  <a:schemeClr val="bg1"/>
                </a:solidFill>
                <a:effectLst/>
                <a:latin typeface="Fira Code" pitchFamily="49" charset="0"/>
                <a:ea typeface="Fira Code" pitchFamily="49" charset="0"/>
                <a:cs typeface="Fira Code" pitchFamily="49" charset="0"/>
              </a:rPr>
              <a:t>O objetivo é obter feedback sobre o trabalho realizado e revisar o progresso em relação aos objetivos da sprint.</a:t>
            </a:r>
          </a:p>
          <a:p>
            <a:pPr algn="just"/>
            <a:r>
              <a:rPr lang="pt-BR" sz="1200" b="1" i="0" dirty="0">
                <a:solidFill>
                  <a:schemeClr val="bg1"/>
                </a:solidFill>
                <a:effectLst/>
                <a:latin typeface="Fira Code" pitchFamily="49" charset="0"/>
                <a:ea typeface="Fira Code" pitchFamily="49" charset="0"/>
                <a:cs typeface="Fira Code" pitchFamily="49" charset="0"/>
              </a:rPr>
              <a:t>Sprint </a:t>
            </a:r>
            <a:r>
              <a:rPr lang="pt-BR" sz="1200" b="1" i="0" dirty="0" err="1">
                <a:solidFill>
                  <a:schemeClr val="bg1"/>
                </a:solidFill>
                <a:effectLst/>
                <a:latin typeface="Fira Code" pitchFamily="49" charset="0"/>
                <a:ea typeface="Fira Code" pitchFamily="49" charset="0"/>
                <a:cs typeface="Fira Code" pitchFamily="49" charset="0"/>
              </a:rPr>
              <a:t>Retrospective</a:t>
            </a:r>
            <a:r>
              <a:rPr lang="pt-BR" sz="1200" b="1" i="0" dirty="0">
                <a:solidFill>
                  <a:schemeClr val="bg1"/>
                </a:solidFill>
                <a:effectLst/>
                <a:latin typeface="Fira Code" pitchFamily="49" charset="0"/>
                <a:ea typeface="Fira Code" pitchFamily="49" charset="0"/>
                <a:cs typeface="Fira Code" pitchFamily="49" charset="0"/>
              </a:rPr>
              <a:t> (Retrospectiva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Após a Sprint Review, a equipe realiza uma retrospectiva para avaliar o desempenho da sprint.</a:t>
            </a:r>
          </a:p>
          <a:p>
            <a:pPr marL="457200" lvl="1" algn="just"/>
            <a:r>
              <a:rPr lang="pt-BR" sz="1200" b="0" i="0" dirty="0">
                <a:solidFill>
                  <a:schemeClr val="bg1"/>
                </a:solidFill>
                <a:effectLst/>
                <a:latin typeface="Fira Code" pitchFamily="49" charset="0"/>
                <a:ea typeface="Fira Code" pitchFamily="49" charset="0"/>
                <a:cs typeface="Fira Code" pitchFamily="49" charset="0"/>
              </a:rPr>
              <a:t>O foco está em identificar o que funcionou bem, o que pode ser melhorado e quais ações podem ser tomadas para tornar o próximo sprint mais eficiente.</a:t>
            </a:r>
          </a:p>
          <a:p>
            <a:pPr algn="just"/>
            <a:r>
              <a:rPr lang="pt-BR" sz="1200" b="1" i="0" dirty="0">
                <a:solidFill>
                  <a:schemeClr val="bg1"/>
                </a:solidFill>
                <a:effectLst/>
                <a:latin typeface="Fira Code" pitchFamily="49" charset="0"/>
                <a:ea typeface="Fira Code" pitchFamily="49" charset="0"/>
                <a:cs typeface="Fira Code" pitchFamily="49" charset="0"/>
              </a:rPr>
              <a:t>Backlog </a:t>
            </a:r>
            <a:r>
              <a:rPr lang="pt-BR" sz="1200" b="1" i="0" dirty="0" err="1">
                <a:solidFill>
                  <a:schemeClr val="bg1"/>
                </a:solidFill>
                <a:effectLst/>
                <a:latin typeface="Fira Code" pitchFamily="49" charset="0"/>
                <a:ea typeface="Fira Code" pitchFamily="49" charset="0"/>
                <a:cs typeface="Fira Code" pitchFamily="49" charset="0"/>
              </a:rPr>
              <a:t>Refinement</a:t>
            </a:r>
            <a:r>
              <a:rPr lang="pt-BR" sz="1200" b="1" i="0" dirty="0">
                <a:solidFill>
                  <a:schemeClr val="bg1"/>
                </a:solidFill>
                <a:effectLst/>
                <a:latin typeface="Fira Code" pitchFamily="49" charset="0"/>
                <a:ea typeface="Fira Code" pitchFamily="49" charset="0"/>
                <a:cs typeface="Fira Code" pitchFamily="49" charset="0"/>
              </a:rPr>
              <a:t> (Refinamento do Backlog)</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Embora não seja uma cerimônia formal, o refinamento do backlog envolve a equipe de desenvolvimento e 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revisando e priorizando itens do backlog de produtos.</a:t>
            </a:r>
          </a:p>
          <a:p>
            <a:pPr marL="457200" lvl="1" algn="just"/>
            <a:r>
              <a:rPr lang="pt-BR" sz="1200" b="0" i="0" dirty="0">
                <a:solidFill>
                  <a:schemeClr val="bg1"/>
                </a:solidFill>
                <a:effectLst/>
                <a:latin typeface="Fira Code" pitchFamily="49" charset="0"/>
                <a:ea typeface="Fira Code" pitchFamily="49" charset="0"/>
                <a:cs typeface="Fira Code" pitchFamily="49" charset="0"/>
              </a:rPr>
              <a:t>Isso ajuda a manter o backlog atualizado e preparado para futuras sprints.</a:t>
            </a:r>
            <a:br>
              <a:rPr lang="pt-BR" sz="1200" dirty="0">
                <a:solidFill>
                  <a:schemeClr val="bg1"/>
                </a:solidFill>
                <a:latin typeface="Fira Code" pitchFamily="49" charset="0"/>
                <a:ea typeface="Fira Code" pitchFamily="49" charset="0"/>
                <a:cs typeface="Fira Code" pitchFamily="49" charset="0"/>
              </a:rPr>
            </a:br>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227395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case</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89310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Projeto: Desenvolvimento de um Aplicativo de Gerenciamento de Tarefas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Objetivo do Projeto:</a:t>
            </a:r>
            <a:r>
              <a:rPr lang="pt-BR" b="0" i="0" dirty="0">
                <a:solidFill>
                  <a:schemeClr val="bg1"/>
                </a:solidFill>
                <a:effectLst/>
                <a:latin typeface="Fira Code" pitchFamily="49" charset="0"/>
                <a:ea typeface="Fira Code" pitchFamily="49" charset="0"/>
                <a:cs typeface="Fira Code" pitchFamily="49" charset="0"/>
              </a:rPr>
              <a:t> Desenvolver um aplicativo de gerenciamento de tarefas eficiente e intuitivo para ajudar </a:t>
            </a:r>
          </a:p>
          <a:p>
            <a:pPr algn="just"/>
            <a:r>
              <a:rPr lang="pt-BR" b="0" i="0" dirty="0">
                <a:solidFill>
                  <a:schemeClr val="bg1"/>
                </a:solidFill>
                <a:effectLst/>
                <a:latin typeface="Fira Code" pitchFamily="49" charset="0"/>
                <a:ea typeface="Fira Code" pitchFamily="49" charset="0"/>
                <a:cs typeface="Fira Code" pitchFamily="49" charset="0"/>
              </a:rPr>
              <a:t>indivíduos e equipes a melhorar sua produtividade e organização pessoal ou profissional.</a:t>
            </a:r>
          </a:p>
          <a:p>
            <a:pPr algn="just"/>
            <a:endParaRPr lang="pt-BR" dirty="0">
              <a:solidFill>
                <a:schemeClr val="bg1"/>
              </a:solidFill>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Participantes: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a:t>
            </a:r>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 (PO)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Scrum Master (SM)</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Equipe de Desenvolvimento com 7 desenvolvedores</a:t>
            </a:r>
          </a:p>
          <a:p>
            <a:pPr algn="just">
              <a:buFont typeface="Arial" panose="020B0604020202020204" pitchFamily="34" charset="0"/>
              <a:buChar char="•"/>
            </a:pPr>
            <a:r>
              <a:rPr lang="pt-BR" b="1" i="0" dirty="0">
                <a:solidFill>
                  <a:srgbClr val="92D050"/>
                </a:solidFill>
                <a:effectLst/>
                <a:latin typeface="Fira Code" pitchFamily="49" charset="0"/>
                <a:ea typeface="Fira Code" pitchFamily="49" charset="0"/>
                <a:cs typeface="Fira Code" pitchFamily="49" charset="0"/>
              </a:rPr>
              <a:t>1 Stakeholder (Representante de um cliente fictício)</a:t>
            </a:r>
          </a:p>
          <a:p>
            <a:pPr algn="just"/>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67451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_ordem das tarefas</a:t>
            </a:r>
            <a:endParaRPr sz="1200" b="1" dirty="0">
              <a:solidFill>
                <a:srgbClr val="92D050"/>
              </a:solidFill>
              <a:latin typeface="Fira Code" pitchFamily="49" charset="0"/>
              <a:ea typeface="Fira Code" pitchFamily="49" charset="0"/>
              <a:cs typeface="Fira Code" pitchFamily="49" charset="0"/>
              <a:sym typeface="Ubuntu Light"/>
            </a:endParaRPr>
          </a:p>
        </p:txBody>
      </p:sp>
      <p:graphicFrame>
        <p:nvGraphicFramePr>
          <p:cNvPr id="2" name="Diagrama 1">
            <a:extLst>
              <a:ext uri="{FF2B5EF4-FFF2-40B4-BE49-F238E27FC236}">
                <a16:creationId xmlns:a16="http://schemas.microsoft.com/office/drawing/2014/main" id="{429EDAFB-1260-DEC7-09C2-8D7E2D01F70C}"/>
              </a:ext>
            </a:extLst>
          </p:cNvPr>
          <p:cNvGraphicFramePr/>
          <p:nvPr>
            <p:extLst>
              <p:ext uri="{D42A27DB-BD31-4B8C-83A1-F6EECF244321}">
                <p14:modId xmlns:p14="http://schemas.microsoft.com/office/powerpoint/2010/main" val="1619964644"/>
              </p:ext>
            </p:extLst>
          </p:nvPr>
        </p:nvGraphicFramePr>
        <p:xfrm>
          <a:off x="1651591" y="27260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75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user</a:t>
            </a:r>
            <a:r>
              <a:rPr lang="pt-BR" sz="1600" b="1" i="0" dirty="0">
                <a:solidFill>
                  <a:srgbClr val="92D050"/>
                </a:solidFill>
                <a:effectLst/>
                <a:latin typeface="Fira Code" pitchFamily="49" charset="0"/>
                <a:ea typeface="Fira Code" pitchFamily="49" charset="0"/>
                <a:cs typeface="Fira Code" pitchFamily="49" charset="0"/>
              </a:rPr>
              <a:t> </a:t>
            </a:r>
            <a:r>
              <a:rPr lang="pt-BR" sz="1600" b="1" i="0" dirty="0" err="1">
                <a:solidFill>
                  <a:srgbClr val="92D050"/>
                </a:solidFill>
                <a:effectLst/>
                <a:latin typeface="Fira Code" pitchFamily="49" charset="0"/>
                <a:ea typeface="Fira Code" pitchFamily="49" charset="0"/>
                <a:cs typeface="Fira Code" pitchFamily="49" charset="0"/>
              </a:rPr>
              <a:t>story</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34932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Uma </a:t>
            </a:r>
            <a:r>
              <a:rPr lang="pt-BR" b="0" i="0" dirty="0" err="1">
                <a:solidFill>
                  <a:schemeClr val="bg1"/>
                </a:solidFill>
                <a:effectLst/>
                <a:latin typeface="Fira Code" pitchFamily="49" charset="0"/>
                <a:ea typeface="Fira Code" pitchFamily="49" charset="0"/>
                <a:cs typeface="Fira Code" pitchFamily="49" charset="0"/>
              </a:rPr>
              <a:t>User</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Story</a:t>
            </a:r>
            <a:r>
              <a:rPr lang="pt-BR" b="0" i="0" dirty="0">
                <a:solidFill>
                  <a:schemeClr val="bg1"/>
                </a:solidFill>
                <a:effectLst/>
                <a:latin typeface="Fira Code" pitchFamily="49" charset="0"/>
                <a:ea typeface="Fira Code" pitchFamily="49" charset="0"/>
                <a:cs typeface="Fira Code" pitchFamily="49" charset="0"/>
              </a:rPr>
              <a:t> (história de usuário) é uma técnica usada no desenvolvimento ágil de software para representar requisitos ou funcionalidades do ponto de vista do usuário final. Ela é uma forma de documentação leve e centrada no usuário que descreve o que um usuário deseja que o sistema faça, por que o usuário deseja que isso seja feito e qual é o valor que isso proporcionará.</a:t>
            </a:r>
          </a:p>
          <a:p>
            <a:pPr algn="just"/>
            <a:r>
              <a:rPr lang="pt-BR" b="0" i="0" dirty="0">
                <a:solidFill>
                  <a:schemeClr val="bg1"/>
                </a:solidFill>
                <a:effectLst/>
                <a:latin typeface="Fira Code" pitchFamily="49" charset="0"/>
                <a:ea typeface="Fira Code" pitchFamily="49" charset="0"/>
                <a:cs typeface="Fira Code" pitchFamily="49" charset="0"/>
              </a:rPr>
              <a:t>Uma </a:t>
            </a:r>
            <a:r>
              <a:rPr lang="pt-BR" b="0" i="0" dirty="0" err="1">
                <a:solidFill>
                  <a:schemeClr val="bg1"/>
                </a:solidFill>
                <a:effectLst/>
                <a:latin typeface="Fira Code" pitchFamily="49" charset="0"/>
                <a:ea typeface="Fira Code" pitchFamily="49" charset="0"/>
                <a:cs typeface="Fira Code" pitchFamily="49" charset="0"/>
              </a:rPr>
              <a:t>User</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Story</a:t>
            </a:r>
            <a:r>
              <a:rPr lang="pt-BR" b="0" i="0" dirty="0">
                <a:solidFill>
                  <a:schemeClr val="bg1"/>
                </a:solidFill>
                <a:effectLst/>
                <a:latin typeface="Fira Code" pitchFamily="49" charset="0"/>
                <a:ea typeface="Fira Code" pitchFamily="49" charset="0"/>
                <a:cs typeface="Fira Code" pitchFamily="49" charset="0"/>
              </a:rPr>
              <a:t> típica é composta por três elementos: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Quem</a:t>
            </a:r>
            <a:r>
              <a:rPr lang="pt-BR" b="0" i="0" dirty="0">
                <a:solidFill>
                  <a:schemeClr val="bg1"/>
                </a:solidFill>
                <a:effectLst/>
                <a:latin typeface="Fira Code" pitchFamily="49" charset="0"/>
                <a:ea typeface="Fira Code" pitchFamily="49" charset="0"/>
                <a:cs typeface="Fira Code" pitchFamily="49" charset="0"/>
              </a:rPr>
              <a:t>: O usuário ou a parte interessada que deseja a funcionalidade. Isso ajuda a identificar quem se beneficiará com a funcionalidade.</a:t>
            </a:r>
          </a:p>
          <a:p>
            <a:pPr algn="just"/>
            <a:r>
              <a:rPr lang="pt-BR" b="1" i="0" dirty="0">
                <a:solidFill>
                  <a:schemeClr val="bg1"/>
                </a:solidFill>
                <a:effectLst/>
                <a:latin typeface="Fira Code" pitchFamily="49" charset="0"/>
                <a:ea typeface="Fira Code" pitchFamily="49" charset="0"/>
                <a:cs typeface="Fira Code" pitchFamily="49" charset="0"/>
              </a:rPr>
              <a:t>O que</a:t>
            </a:r>
            <a:r>
              <a:rPr lang="pt-BR" b="0" i="0" dirty="0">
                <a:solidFill>
                  <a:schemeClr val="bg1"/>
                </a:solidFill>
                <a:effectLst/>
                <a:latin typeface="Fira Code" pitchFamily="49" charset="0"/>
                <a:ea typeface="Fira Code" pitchFamily="49" charset="0"/>
                <a:cs typeface="Fira Code" pitchFamily="49" charset="0"/>
              </a:rPr>
              <a:t>: A ação que o usuário deseja realizar ou o objetivo que deseja alcançar. Isso descreve a funcionalidade desejada de forma concisa.</a:t>
            </a:r>
          </a:p>
          <a:p>
            <a:pPr algn="just"/>
            <a:r>
              <a:rPr lang="pt-BR" b="1" i="0" dirty="0">
                <a:solidFill>
                  <a:schemeClr val="bg1"/>
                </a:solidFill>
                <a:effectLst/>
                <a:latin typeface="Fira Code" pitchFamily="49" charset="0"/>
                <a:ea typeface="Fira Code" pitchFamily="49" charset="0"/>
                <a:cs typeface="Fira Code" pitchFamily="49" charset="0"/>
              </a:rPr>
              <a:t>Por que</a:t>
            </a:r>
            <a:r>
              <a:rPr lang="pt-BR" b="0" i="0" dirty="0">
                <a:solidFill>
                  <a:schemeClr val="bg1"/>
                </a:solidFill>
                <a:effectLst/>
                <a:latin typeface="Fira Code" pitchFamily="49" charset="0"/>
                <a:ea typeface="Fira Code" pitchFamily="49" charset="0"/>
                <a:cs typeface="Fira Code" pitchFamily="49" charset="0"/>
              </a:rPr>
              <a:t>: A razão ou o valor que o usuário ou a parte interessada obtém ao realizar essa ação. Isso ajuda a entender o contexto e a importância da funcionalidade.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sz="11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768314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_dor e </a:t>
            </a:r>
            <a:r>
              <a:rPr lang="pt-BR" sz="1600" b="1" dirty="0" err="1">
                <a:solidFill>
                  <a:srgbClr val="92D050"/>
                </a:solidFill>
                <a:latin typeface="Fira Code" pitchFamily="49" charset="0"/>
                <a:ea typeface="Fira Code" pitchFamily="49" charset="0"/>
                <a:cs typeface="Fira Code" pitchFamily="49" charset="0"/>
              </a:rPr>
              <a:t>dod</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4893647"/>
          </a:xfrm>
          <a:prstGeom prst="rect">
            <a:avLst/>
          </a:prstGeom>
          <a:noFill/>
        </p:spPr>
        <p:txBody>
          <a:bodyPr wrap="square">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Ready</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DoR</a:t>
            </a:r>
            <a:r>
              <a:rPr lang="pt-BR" sz="1200" b="0" i="0" dirty="0">
                <a:solidFill>
                  <a:schemeClr val="bg1"/>
                </a:solidFill>
                <a:effectLst/>
                <a:latin typeface="Fira Code" pitchFamily="49" charset="0"/>
                <a:ea typeface="Fira Code" pitchFamily="49" charset="0"/>
                <a:cs typeface="Fira Code" pitchFamily="49" charset="0"/>
              </a:rPr>
              <a:t>) e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Done</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DoD</a:t>
            </a:r>
            <a:r>
              <a:rPr lang="pt-BR" sz="1200" b="0" i="0" dirty="0">
                <a:solidFill>
                  <a:schemeClr val="bg1"/>
                </a:solidFill>
                <a:effectLst/>
                <a:latin typeface="Fira Code" pitchFamily="49" charset="0"/>
                <a:ea typeface="Fira Code" pitchFamily="49" charset="0"/>
                <a:cs typeface="Fira Code" pitchFamily="49" charset="0"/>
              </a:rPr>
              <a:t>) são duas práticas importantes no desenvolvimento ágil, como o Scrum, que ajudam a garantir a qualidade e a eficácia do trabalho. Aqui está onde cada uma delas entra:</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Ready</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DoR</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Ready</a:t>
            </a:r>
            <a:r>
              <a:rPr lang="pt-BR" sz="1200" b="0" i="0" dirty="0">
                <a:solidFill>
                  <a:schemeClr val="bg1"/>
                </a:solidFill>
                <a:effectLst/>
                <a:latin typeface="Fira Code" pitchFamily="49" charset="0"/>
                <a:ea typeface="Fira Code" pitchFamily="49" charset="0"/>
                <a:cs typeface="Fira Code" pitchFamily="49" charset="0"/>
              </a:rPr>
              <a:t>" é uma lista de critérios que uma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ou tarefa deve atender antes de ser considerada pronta para ser incluída em um sprint. Isso garante que o trabalho a ser realizado está suficientemente detalhado e compreensível. Alguns critérios comuns na </a:t>
            </a:r>
            <a:r>
              <a:rPr lang="pt-BR" sz="1200" b="0" i="0" dirty="0" err="1">
                <a:solidFill>
                  <a:schemeClr val="bg1"/>
                </a:solidFill>
                <a:effectLst/>
                <a:latin typeface="Fira Code" pitchFamily="49" charset="0"/>
                <a:ea typeface="Fira Code" pitchFamily="49" charset="0"/>
                <a:cs typeface="Fira Code" pitchFamily="49" charset="0"/>
              </a:rPr>
              <a:t>DoR</a:t>
            </a:r>
            <a:r>
              <a:rPr lang="pt-BR" sz="1200" b="0" i="0" dirty="0">
                <a:solidFill>
                  <a:schemeClr val="bg1"/>
                </a:solidFill>
                <a:effectLst/>
                <a:latin typeface="Fira Code" pitchFamily="49" charset="0"/>
                <a:ea typeface="Fira Code" pitchFamily="49" charset="0"/>
                <a:cs typeface="Fira Code" pitchFamily="49" charset="0"/>
              </a:rPr>
              <a:t> incluem:</a:t>
            </a:r>
          </a:p>
          <a:p>
            <a:pPr marL="914400" lvl="2" algn="just"/>
            <a:r>
              <a:rPr lang="pt-BR" sz="1200" b="0" i="0" dirty="0">
                <a:solidFill>
                  <a:schemeClr val="bg1"/>
                </a:solidFill>
                <a:effectLst/>
                <a:latin typeface="Fira Code" pitchFamily="49" charset="0"/>
                <a:ea typeface="Fira Code" pitchFamily="49" charset="0"/>
                <a:cs typeface="Fira Code" pitchFamily="49" charset="0"/>
              </a:rPr>
              <a:t>A descrição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clara e compreensível.</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requisitos e dependências são identificados.</a:t>
            </a:r>
          </a:p>
          <a:p>
            <a:pPr marL="914400" lvl="2" algn="just"/>
            <a:r>
              <a:rPr lang="pt-BR" sz="1200" b="0" i="0" dirty="0">
                <a:solidFill>
                  <a:schemeClr val="bg1"/>
                </a:solidFill>
                <a:effectLst/>
                <a:latin typeface="Fira Code" pitchFamily="49" charset="0"/>
                <a:ea typeface="Fira Code" pitchFamily="49" charset="0"/>
                <a:cs typeface="Fira Code" pitchFamily="49" charset="0"/>
              </a:rPr>
              <a:t>O tamanho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razoavelmente estimado.</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atores envolvidos estão definidos.</a:t>
            </a:r>
          </a:p>
          <a:p>
            <a:pPr marL="914400" lvl="2" algn="just"/>
            <a:r>
              <a:rPr lang="pt-BR" sz="1200" b="0" i="0" dirty="0">
                <a:solidFill>
                  <a:schemeClr val="bg1"/>
                </a:solidFill>
                <a:effectLst/>
                <a:latin typeface="Fira Code" pitchFamily="49" charset="0"/>
                <a:ea typeface="Fira Code" pitchFamily="49" charset="0"/>
                <a:cs typeface="Fira Code" pitchFamily="49" charset="0"/>
              </a:rPr>
              <a:t>Quaisquer ativos necessários, como designs ou recursos, estão disponíveis.</a:t>
            </a:r>
          </a:p>
          <a:p>
            <a:pPr marL="914400" lvl="2"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Done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DoD</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Done</a:t>
            </a:r>
            <a:r>
              <a:rPr lang="pt-BR" sz="1200" b="0" i="0" dirty="0">
                <a:solidFill>
                  <a:schemeClr val="bg1"/>
                </a:solidFill>
                <a:effectLst/>
                <a:latin typeface="Fira Code" pitchFamily="49" charset="0"/>
                <a:ea typeface="Fira Code" pitchFamily="49" charset="0"/>
                <a:cs typeface="Fira Code" pitchFamily="49" charset="0"/>
              </a:rPr>
              <a:t>" é uma lista de critérios que uma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ou tarefa deve atender para ser considerada concluída. Isso garante que o trabalho entregue seja de alta qualidade e atenda aos padrões definidos pela equipe. Exemplos de critérios comuns na </a:t>
            </a:r>
            <a:r>
              <a:rPr lang="pt-BR" sz="1200" b="0" i="0" dirty="0" err="1">
                <a:solidFill>
                  <a:schemeClr val="bg1"/>
                </a:solidFill>
                <a:effectLst/>
                <a:latin typeface="Fira Code" pitchFamily="49" charset="0"/>
                <a:ea typeface="Fira Code" pitchFamily="49" charset="0"/>
                <a:cs typeface="Fira Code" pitchFamily="49" charset="0"/>
              </a:rPr>
              <a:t>DoD</a:t>
            </a:r>
            <a:r>
              <a:rPr lang="pt-BR" sz="1200" b="0" i="0" dirty="0">
                <a:solidFill>
                  <a:schemeClr val="bg1"/>
                </a:solidFill>
                <a:effectLst/>
                <a:latin typeface="Fira Code" pitchFamily="49" charset="0"/>
                <a:ea typeface="Fira Code" pitchFamily="49" charset="0"/>
                <a:cs typeface="Fira Code" pitchFamily="49" charset="0"/>
              </a:rPr>
              <a:t> incluem:</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testes unitários e de aceitação foram executados e passaram.</a:t>
            </a:r>
          </a:p>
          <a:p>
            <a:pPr marL="914400" lvl="2" algn="just"/>
            <a:r>
              <a:rPr lang="pt-BR" sz="1200" b="0" i="0" dirty="0">
                <a:solidFill>
                  <a:schemeClr val="bg1"/>
                </a:solidFill>
                <a:effectLst/>
                <a:latin typeface="Fira Code" pitchFamily="49" charset="0"/>
                <a:ea typeface="Fira Code" pitchFamily="49" charset="0"/>
                <a:cs typeface="Fira Code" pitchFamily="49" charset="0"/>
              </a:rPr>
              <a:t>O código foi revisado por outros membros da equipe.</a:t>
            </a:r>
          </a:p>
          <a:p>
            <a:pPr marL="914400" lvl="2" algn="just"/>
            <a:r>
              <a:rPr lang="pt-BR" sz="1200" b="0" i="0" dirty="0">
                <a:solidFill>
                  <a:schemeClr val="bg1"/>
                </a:solidFill>
                <a:effectLst/>
                <a:latin typeface="Fira Code" pitchFamily="49" charset="0"/>
                <a:ea typeface="Fira Code" pitchFamily="49" charset="0"/>
                <a:cs typeface="Fira Code" pitchFamily="49" charset="0"/>
              </a:rPr>
              <a:t>A funcionalidade foi documentada, se necessário.</a:t>
            </a:r>
          </a:p>
          <a:p>
            <a:pPr marL="914400" lvl="2" algn="just"/>
            <a:r>
              <a:rPr lang="pt-BR" sz="1200" b="0" i="0" dirty="0">
                <a:solidFill>
                  <a:schemeClr val="bg1"/>
                </a:solidFill>
                <a:effectLst/>
                <a:latin typeface="Fira Code" pitchFamily="49" charset="0"/>
                <a:ea typeface="Fira Code" pitchFamily="49" charset="0"/>
                <a:cs typeface="Fira Code" pitchFamily="49" charset="0"/>
              </a:rPr>
              <a:t>O trabalho foi integrado ao ambiente de produção ou à </a:t>
            </a:r>
            <a:r>
              <a:rPr lang="pt-BR" sz="1200" b="0" i="0" dirty="0" err="1">
                <a:solidFill>
                  <a:schemeClr val="bg1"/>
                </a:solidFill>
                <a:effectLst/>
                <a:latin typeface="Fira Code" pitchFamily="49" charset="0"/>
                <a:ea typeface="Fira Code" pitchFamily="49" charset="0"/>
                <a:cs typeface="Fira Code" pitchFamily="49" charset="0"/>
              </a:rPr>
              <a:t>branch</a:t>
            </a:r>
            <a:r>
              <a:rPr lang="pt-BR" sz="1200" b="0" i="0" dirty="0">
                <a:solidFill>
                  <a:schemeClr val="bg1"/>
                </a:solidFill>
                <a:effectLst/>
                <a:latin typeface="Fira Code" pitchFamily="49" charset="0"/>
                <a:ea typeface="Fira Code" pitchFamily="49" charset="0"/>
                <a:cs typeface="Fira Code" pitchFamily="49" charset="0"/>
              </a:rPr>
              <a:t> principal do repositório de código.</a:t>
            </a:r>
          </a:p>
          <a:p>
            <a:pPr marL="914400" lvl="2"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ou cliente aprovou 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2615517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_exemplo de </a:t>
            </a:r>
            <a:r>
              <a:rPr lang="pt-BR" sz="1600" b="1" i="0" dirty="0" err="1">
                <a:solidFill>
                  <a:srgbClr val="92D050"/>
                </a:solidFill>
                <a:effectLst/>
                <a:latin typeface="Fira Code" pitchFamily="49" charset="0"/>
                <a:ea typeface="Fira Code" pitchFamily="49" charset="0"/>
                <a:cs typeface="Fira Code" pitchFamily="49" charset="0"/>
              </a:rPr>
              <a:t>user</a:t>
            </a:r>
            <a:r>
              <a:rPr lang="pt-BR" sz="1600" b="1" i="0" dirty="0">
                <a:solidFill>
                  <a:srgbClr val="92D050"/>
                </a:solidFill>
                <a:effectLst/>
                <a:latin typeface="Fira Code" pitchFamily="49" charset="0"/>
                <a:ea typeface="Fira Code" pitchFamily="49" charset="0"/>
                <a:cs typeface="Fira Code" pitchFamily="49" charset="0"/>
              </a:rPr>
              <a:t> </a:t>
            </a:r>
            <a:r>
              <a:rPr lang="pt-BR" sz="1600" b="1" i="0" dirty="0" err="1">
                <a:solidFill>
                  <a:srgbClr val="92D050"/>
                </a:solidFill>
                <a:effectLst/>
                <a:latin typeface="Fira Code" pitchFamily="49" charset="0"/>
                <a:ea typeface="Fira Code" pitchFamily="49" charset="0"/>
                <a:cs typeface="Fira Code" pitchFamily="49" charset="0"/>
              </a:rPr>
              <a:t>story</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4685898"/>
          </a:xfrm>
          <a:prstGeom prst="rect">
            <a:avLst/>
          </a:prstGeom>
          <a:noFill/>
        </p:spPr>
        <p:txBody>
          <a:bodyPr wrap="square">
            <a:spAutoFit/>
          </a:bodyPr>
          <a:lstStyle/>
          <a:p>
            <a:pPr algn="just"/>
            <a:r>
              <a:rPr lang="pt-BR" sz="1200" b="1" i="0" dirty="0" err="1">
                <a:solidFill>
                  <a:schemeClr val="bg1"/>
                </a:solidFill>
                <a:effectLst/>
                <a:latin typeface="Fira Code" pitchFamily="49" charset="0"/>
                <a:ea typeface="Fira Code" pitchFamily="49" charset="0"/>
                <a:cs typeface="Fira Code" pitchFamily="49" charset="0"/>
              </a:rPr>
              <a:t>User</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Story</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Quem:</a:t>
            </a:r>
            <a:r>
              <a:rPr lang="pt-BR" sz="1200" b="0" i="0" dirty="0">
                <a:solidFill>
                  <a:schemeClr val="bg1"/>
                </a:solidFill>
                <a:effectLst/>
                <a:latin typeface="Fira Code" pitchFamily="49" charset="0"/>
                <a:ea typeface="Fira Code" pitchFamily="49" charset="0"/>
                <a:cs typeface="Fira Code" pitchFamily="49" charset="0"/>
              </a:rPr>
              <a:t> Como um gerente de projeto.</a:t>
            </a:r>
          </a:p>
          <a:p>
            <a:pPr algn="just"/>
            <a:r>
              <a:rPr lang="pt-BR" sz="1200" b="1" i="0" dirty="0">
                <a:solidFill>
                  <a:schemeClr val="bg1"/>
                </a:solidFill>
                <a:effectLst/>
                <a:latin typeface="Fira Code" pitchFamily="49" charset="0"/>
                <a:ea typeface="Fira Code" pitchFamily="49" charset="0"/>
                <a:cs typeface="Fira Code" pitchFamily="49" charset="0"/>
              </a:rPr>
              <a:t>O que:</a:t>
            </a:r>
            <a:r>
              <a:rPr lang="pt-BR" sz="1200" b="0" i="0" dirty="0">
                <a:solidFill>
                  <a:schemeClr val="bg1"/>
                </a:solidFill>
                <a:effectLst/>
                <a:latin typeface="Fira Code" pitchFamily="49" charset="0"/>
                <a:ea typeface="Fira Code" pitchFamily="49" charset="0"/>
                <a:cs typeface="Fira Code" pitchFamily="49" charset="0"/>
              </a:rPr>
              <a:t> Eu quero ser capaz de visualizar um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das tarefas do projeto.</a:t>
            </a:r>
          </a:p>
          <a:p>
            <a:pPr algn="just"/>
            <a:r>
              <a:rPr lang="pt-BR" sz="1200" b="1" i="0" dirty="0">
                <a:solidFill>
                  <a:schemeClr val="bg1"/>
                </a:solidFill>
                <a:effectLst/>
                <a:latin typeface="Fira Code" pitchFamily="49" charset="0"/>
                <a:ea typeface="Fira Code" pitchFamily="49" charset="0"/>
                <a:cs typeface="Fira Code" pitchFamily="49" charset="0"/>
              </a:rPr>
              <a:t>Por que:</a:t>
            </a:r>
            <a:r>
              <a:rPr lang="pt-BR" sz="1200" b="0" i="0" dirty="0">
                <a:solidFill>
                  <a:schemeClr val="bg1"/>
                </a:solidFill>
                <a:effectLst/>
                <a:latin typeface="Fira Code" pitchFamily="49" charset="0"/>
                <a:ea typeface="Fira Code" pitchFamily="49" charset="0"/>
                <a:cs typeface="Fira Code" pitchFamily="49" charset="0"/>
              </a:rPr>
              <a:t> Para facilitar o acompanhamento do progresso do projeto e identificar possíveis atrasos.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Ready</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DoR</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A descrição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clara e compreensível.</a:t>
            </a:r>
          </a:p>
          <a:p>
            <a:pPr algn="just"/>
            <a:r>
              <a:rPr lang="pt-BR" sz="1200" b="0" i="0" dirty="0">
                <a:solidFill>
                  <a:schemeClr val="bg1"/>
                </a:solidFill>
                <a:effectLst/>
                <a:latin typeface="Fira Code" pitchFamily="49" charset="0"/>
                <a:ea typeface="Fira Code" pitchFamily="49" charset="0"/>
                <a:cs typeface="Fira Code" pitchFamily="49" charset="0"/>
              </a:rPr>
              <a:t>Todos os envolvidos concordaram com a necessidade do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a:t>
            </a:r>
          </a:p>
          <a:p>
            <a:pPr algn="just"/>
            <a:r>
              <a:rPr lang="pt-BR" sz="1200" b="0" i="0" dirty="0">
                <a:solidFill>
                  <a:schemeClr val="bg1"/>
                </a:solidFill>
                <a:effectLst/>
                <a:latin typeface="Fira Code" pitchFamily="49" charset="0"/>
                <a:ea typeface="Fira Code" pitchFamily="49" charset="0"/>
                <a:cs typeface="Fira Code" pitchFamily="49" charset="0"/>
              </a:rPr>
              <a:t>Os requisitos funcionais e não funcionais, como as informações a serem exibidas no gráfico, estão documentados.</a:t>
            </a:r>
          </a:p>
          <a:p>
            <a:pPr algn="just"/>
            <a:r>
              <a:rPr lang="pt-BR" sz="1200" b="0" i="0" dirty="0">
                <a:solidFill>
                  <a:schemeClr val="bg1"/>
                </a:solidFill>
                <a:effectLst/>
                <a:latin typeface="Fira Code" pitchFamily="49" charset="0"/>
                <a:ea typeface="Fira Code" pitchFamily="49" charset="0"/>
                <a:cs typeface="Fira Code" pitchFamily="49" charset="0"/>
              </a:rPr>
              <a:t>Foram realizadas discussões com a equipe para garantir que 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atenda às necessidades de acompanhamento do projeto.</a:t>
            </a:r>
          </a:p>
          <a:p>
            <a:pPr algn="just"/>
            <a:r>
              <a:rPr lang="pt-BR" sz="1200" b="0" i="0" dirty="0">
                <a:solidFill>
                  <a:schemeClr val="bg1"/>
                </a:solidFill>
                <a:effectLst/>
                <a:latin typeface="Fira Code" pitchFamily="49" charset="0"/>
                <a:ea typeface="Fira Code" pitchFamily="49" charset="0"/>
                <a:cs typeface="Fira Code" pitchFamily="49" charset="0"/>
              </a:rPr>
              <a:t>Quaisquer dependências, como integrações com outras ferramentas, foram identificadas.</a:t>
            </a: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Done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DoD</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Foram realizados testes de unidade para garantir que 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seja exibido corretamente.</a:t>
            </a:r>
          </a:p>
          <a:p>
            <a:pPr algn="just"/>
            <a:r>
              <a:rPr lang="pt-BR" sz="1200" b="0" i="0" dirty="0">
                <a:solidFill>
                  <a:schemeClr val="bg1"/>
                </a:solidFill>
                <a:effectLst/>
                <a:latin typeface="Fira Code" pitchFamily="49" charset="0"/>
                <a:ea typeface="Fira Code" pitchFamily="49" charset="0"/>
                <a:cs typeface="Fira Code" pitchFamily="49" charset="0"/>
              </a:rPr>
              <a:t>Foram conduzidos testes de aceitação com a participação do gerente de projeto para validar que o gráfico atenda às necessidades.</a:t>
            </a:r>
          </a:p>
          <a:p>
            <a:pPr algn="just"/>
            <a:r>
              <a:rPr lang="pt-BR" sz="1200" b="0" i="0" dirty="0">
                <a:solidFill>
                  <a:schemeClr val="bg1"/>
                </a:solidFill>
                <a:effectLst/>
                <a:latin typeface="Fira Code" pitchFamily="49" charset="0"/>
                <a:ea typeface="Fira Code" pitchFamily="49" charset="0"/>
                <a:cs typeface="Fira Code" pitchFamily="49" charset="0"/>
              </a:rPr>
              <a:t>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foi revisado e aprovado pelo gerente de projeto.</a:t>
            </a:r>
          </a:p>
          <a:p>
            <a:pPr algn="just"/>
            <a:r>
              <a:rPr lang="pt-BR" sz="1200" b="0" i="0" dirty="0">
                <a:solidFill>
                  <a:schemeClr val="bg1"/>
                </a:solidFill>
                <a:effectLst/>
                <a:latin typeface="Fira Code" pitchFamily="49" charset="0"/>
                <a:ea typeface="Fira Code" pitchFamily="49" charset="0"/>
                <a:cs typeface="Fira Code" pitchFamily="49" charset="0"/>
              </a:rPr>
              <a:t>A funcionalidade foi documentada e disponibilizada para uso.</a:t>
            </a:r>
          </a:p>
          <a:p>
            <a:pPr algn="just"/>
            <a:r>
              <a:rPr lang="pt-BR" sz="1200" b="0" i="0" dirty="0">
                <a:solidFill>
                  <a:schemeClr val="bg1"/>
                </a:solidFill>
                <a:effectLst/>
                <a:latin typeface="Fira Code" pitchFamily="49" charset="0"/>
                <a:ea typeface="Fira Code" pitchFamily="49" charset="0"/>
                <a:cs typeface="Fira Code" pitchFamily="49" charset="0"/>
              </a:rPr>
              <a:t>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foi integrado à ferramenta de gerenciamento de projetos e está disponível para todos os membros da equipe.</a:t>
            </a:r>
          </a:p>
          <a:p>
            <a:pPr algn="just"/>
            <a:br>
              <a:rPr lang="pt-BR" sz="1200" dirty="0">
                <a:solidFill>
                  <a:schemeClr val="bg1"/>
                </a:solidFill>
                <a:latin typeface="Fira Code" pitchFamily="49" charset="0"/>
                <a:ea typeface="Fira Code" pitchFamily="49" charset="0"/>
                <a:cs typeface="Fira Code" pitchFamily="49" charset="0"/>
              </a:rPr>
            </a:br>
            <a:endParaRPr lang="pt-BR" sz="105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999892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etapas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65396"/>
            <a:ext cx="8861394" cy="5078313"/>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Concepção (Sprint 0 -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(PO) reúne-se com o Stakeholder para entender os requisitos do projeto e definir o backlog inicial.</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realiza uma sessão de planejamento do Sprint 0, onde são estabelecidas as metas e tarefas iniciais.</a:t>
            </a:r>
          </a:p>
          <a:p>
            <a:pPr marL="457200" lvl="1" algn="just"/>
            <a:r>
              <a:rPr lang="pt-BR" sz="1200" b="0" i="0" dirty="0">
                <a:solidFill>
                  <a:schemeClr val="bg1"/>
                </a:solidFill>
                <a:effectLst/>
                <a:latin typeface="Fira Code" pitchFamily="49" charset="0"/>
                <a:ea typeface="Fira Code" pitchFamily="49" charset="0"/>
                <a:cs typeface="Fira Code" pitchFamily="49" charset="0"/>
              </a:rPr>
              <a:t>Os papéis de Scrum Master (SM) e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(PO) são formalmente atribuídos.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Desenvolvimento da Versão MVP (Sprint 1 a 4 -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backlog é priorizado pelo PO.</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de desenvolvimento trabalha em sprints de 2 semanas para desenvolver recursos essenciais do aplicativo.</a:t>
            </a:r>
          </a:p>
          <a:p>
            <a:pPr marL="457200" lvl="1" algn="just"/>
            <a:r>
              <a:rPr lang="pt-BR" sz="1200" b="0" i="0" dirty="0">
                <a:solidFill>
                  <a:schemeClr val="bg1"/>
                </a:solidFill>
                <a:effectLst/>
                <a:latin typeface="Fira Code" pitchFamily="49" charset="0"/>
                <a:ea typeface="Fira Code" pitchFamily="49" charset="0"/>
                <a:cs typeface="Fira Code" pitchFamily="49" charset="0"/>
              </a:rPr>
              <a:t>As reuniões diárias de Scrum são realizadas para monitorar o progresso e resolver impedimentos.</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utilizado para gerenciar o fluxo de trabalho, com quadros para "A Fazer", "Em Progresso" e "Concluído".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Avaliação e Feedback (Sprint 5 -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Uma versão mínima viável (MVP) do aplicativo é entregue ao Stakeholder para avaliação.</a:t>
            </a:r>
          </a:p>
          <a:p>
            <a:pPr marL="457200" lvl="1" algn="just"/>
            <a:r>
              <a:rPr lang="pt-BR" sz="1200" b="0" i="0" dirty="0">
                <a:solidFill>
                  <a:schemeClr val="bg1"/>
                </a:solidFill>
                <a:effectLst/>
                <a:latin typeface="Fira Code" pitchFamily="49" charset="0"/>
                <a:ea typeface="Fira Code" pitchFamily="49" charset="0"/>
                <a:cs typeface="Fira Code" pitchFamily="49" charset="0"/>
              </a:rPr>
              <a:t>O feedback é coletado e priorizado pelo PO.</a:t>
            </a:r>
          </a:p>
          <a:p>
            <a:pPr marL="457200" lvl="1" algn="just"/>
            <a:r>
              <a:rPr lang="pt-BR" sz="1200" b="0" i="0" dirty="0">
                <a:solidFill>
                  <a:schemeClr val="bg1"/>
                </a:solidFill>
                <a:effectLst/>
                <a:latin typeface="Fira Code" pitchFamily="49" charset="0"/>
                <a:ea typeface="Fira Code" pitchFamily="49" charset="0"/>
                <a:cs typeface="Fira Code" pitchFamily="49" charset="0"/>
              </a:rPr>
              <a:t>As alterações são planejadas para as próximas sprints com base no feedback.</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Iteração e Melhorias (Sprint 6 a 10 - Scrum/</a:t>
            </a:r>
            <a:r>
              <a:rPr lang="pt-BR" sz="1200" b="1" i="0" dirty="0" err="1">
                <a:solidFill>
                  <a:schemeClr val="bg1"/>
                </a:solidFill>
                <a:effectLst/>
                <a:latin typeface="Fira Code" pitchFamily="49" charset="0"/>
                <a:ea typeface="Fira Code" pitchFamily="49" charset="0"/>
                <a:cs typeface="Fira Code" pitchFamily="49" charset="0"/>
              </a:rPr>
              <a:t>Kanban</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desenvolvimento continua em sprints regulares para iterar e melhorar o aplicativo com base no feedback.</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usado para acompanhar o progresso e ajustar as prioridades à medida que novos requisitos surgem.</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60656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etapas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89310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Lançamento (Sprint 11 - Scrum):</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Após um período de desenvolvimento e refinamento, o aplicativo é considerado pronto para o lançamento.</a:t>
            </a:r>
          </a:p>
          <a:p>
            <a:pPr marL="457200" lvl="1" algn="just"/>
            <a:r>
              <a:rPr lang="pt-BR" b="0" i="0" dirty="0">
                <a:solidFill>
                  <a:schemeClr val="bg1"/>
                </a:solidFill>
                <a:effectLst/>
                <a:latin typeface="Fira Code" pitchFamily="49" charset="0"/>
                <a:ea typeface="Fira Code" pitchFamily="49" charset="0"/>
                <a:cs typeface="Fira Code" pitchFamily="49" charset="0"/>
              </a:rPr>
              <a:t>O lançamento é planejado e executado com a colaboração de todos os membros da equipe.</a:t>
            </a:r>
          </a:p>
          <a:p>
            <a:pPr marL="457200" lvl="1" algn="just"/>
            <a:r>
              <a:rPr lang="pt-BR" b="0" i="0" dirty="0">
                <a:solidFill>
                  <a:schemeClr val="bg1"/>
                </a:solidFill>
                <a:effectLst/>
                <a:latin typeface="Fira Code" pitchFamily="49" charset="0"/>
                <a:ea typeface="Fira Code" pitchFamily="49" charset="0"/>
                <a:cs typeface="Fira Code" pitchFamily="49" charset="0"/>
              </a:rPr>
              <a:t>O </a:t>
            </a:r>
            <a:r>
              <a:rPr lang="pt-BR" b="0" i="0" dirty="0" err="1">
                <a:solidFill>
                  <a:schemeClr val="bg1"/>
                </a:solidFill>
                <a:effectLst/>
                <a:latin typeface="Fira Code" pitchFamily="49" charset="0"/>
                <a:ea typeface="Fira Code" pitchFamily="49" charset="0"/>
                <a:cs typeface="Fira Code" pitchFamily="49" charset="0"/>
              </a:rPr>
              <a:t>Kanban</a:t>
            </a:r>
            <a:r>
              <a:rPr lang="pt-BR" b="0" i="0" dirty="0">
                <a:solidFill>
                  <a:schemeClr val="bg1"/>
                </a:solidFill>
                <a:effectLst/>
                <a:latin typeface="Fira Code" pitchFamily="49" charset="0"/>
                <a:ea typeface="Fira Code" pitchFamily="49" charset="0"/>
                <a:cs typeface="Fira Code" pitchFamily="49" charset="0"/>
              </a:rPr>
              <a:t> é usado para garantir que todas as etapas do lançamento sejam concluídas com êxito.</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Manutenção Contínua (Scrum/</a:t>
            </a:r>
            <a:r>
              <a:rPr lang="pt-BR" b="1" i="0" dirty="0" err="1">
                <a:solidFill>
                  <a:schemeClr val="bg1"/>
                </a:solidFill>
                <a:effectLst/>
                <a:latin typeface="Fira Code" pitchFamily="49" charset="0"/>
                <a:ea typeface="Fira Code" pitchFamily="49" charset="0"/>
                <a:cs typeface="Fira Code" pitchFamily="49" charset="0"/>
              </a:rPr>
              <a:t>Kanban</a:t>
            </a:r>
            <a:r>
              <a:rPr lang="pt-BR" b="1" i="0" dirty="0">
                <a:solidFill>
                  <a:schemeClr val="bg1"/>
                </a:solidFill>
                <a:effectLst/>
                <a:latin typeface="Fira Code" pitchFamily="49" charset="0"/>
                <a:ea typeface="Fira Code" pitchFamily="49" charset="0"/>
                <a:cs typeface="Fira Code" pitchFamily="49" charset="0"/>
              </a:rPr>
              <a:t>):</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Após o lançamento, a equipe continua a trabalhar no aplicativo para correções de bugs, melhorias e novos recursos.</a:t>
            </a:r>
          </a:p>
          <a:p>
            <a:pPr marL="457200" lvl="1" algn="just"/>
            <a:r>
              <a:rPr lang="pt-BR" b="0" i="0" dirty="0">
                <a:solidFill>
                  <a:schemeClr val="bg1"/>
                </a:solidFill>
                <a:effectLst/>
                <a:latin typeface="Fira Code" pitchFamily="49" charset="0"/>
                <a:ea typeface="Fira Code" pitchFamily="49" charset="0"/>
                <a:cs typeface="Fira Code" pitchFamily="49" charset="0"/>
              </a:rPr>
              <a:t>O </a:t>
            </a:r>
            <a:r>
              <a:rPr lang="pt-BR" b="0" i="0" dirty="0" err="1">
                <a:solidFill>
                  <a:schemeClr val="bg1"/>
                </a:solidFill>
                <a:effectLst/>
                <a:latin typeface="Fira Code" pitchFamily="49" charset="0"/>
                <a:ea typeface="Fira Code" pitchFamily="49" charset="0"/>
                <a:cs typeface="Fira Code" pitchFamily="49" charset="0"/>
              </a:rPr>
              <a:t>Kanban</a:t>
            </a:r>
            <a:r>
              <a:rPr lang="pt-BR" b="0" i="0" dirty="0">
                <a:solidFill>
                  <a:schemeClr val="bg1"/>
                </a:solidFill>
                <a:effectLst/>
                <a:latin typeface="Fira Code" pitchFamily="49" charset="0"/>
                <a:ea typeface="Fira Code" pitchFamily="49" charset="0"/>
                <a:cs typeface="Fira Code" pitchFamily="49" charset="0"/>
              </a:rPr>
              <a:t> é usado para gerenciar o fluxo contínuo de trabalho de manutenção e suporte.</a:t>
            </a:r>
          </a:p>
        </p:txBody>
      </p:sp>
    </p:spTree>
    <p:extLst>
      <p:ext uri="{BB962C8B-B14F-4D97-AF65-F5344CB8AC3E}">
        <p14:creationId xmlns:p14="http://schemas.microsoft.com/office/powerpoint/2010/main" val="1369143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38499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As "4-Key </a:t>
            </a:r>
            <a:r>
              <a:rPr lang="pt-BR" b="0" i="0" dirty="0" err="1">
                <a:solidFill>
                  <a:schemeClr val="bg1"/>
                </a:solidFill>
                <a:effectLst/>
                <a:latin typeface="Fira Code" pitchFamily="49" charset="0"/>
                <a:ea typeface="Fira Code" pitchFamily="49" charset="0"/>
                <a:cs typeface="Fira Code" pitchFamily="49" charset="0"/>
              </a:rPr>
              <a:t>Metrics</a:t>
            </a:r>
            <a:r>
              <a:rPr lang="pt-BR" b="0" i="0" dirty="0">
                <a:solidFill>
                  <a:schemeClr val="bg1"/>
                </a:solidFill>
                <a:effectLst/>
                <a:latin typeface="Fira Code" pitchFamily="49" charset="0"/>
                <a:ea typeface="Fira Code" pitchFamily="49" charset="0"/>
                <a:cs typeface="Fira Code" pitchFamily="49" charset="0"/>
              </a:rPr>
              <a:t>" referem-se a um conjunto de métricas usadas para avaliar o desempenho e a eficácia de equipes de desenvolvimento de software ágil. Elas são uma parte importante do framework "</a:t>
            </a:r>
            <a:r>
              <a:rPr lang="pt-BR" b="0" i="0" dirty="0" err="1">
                <a:solidFill>
                  <a:schemeClr val="bg1"/>
                </a:solidFill>
                <a:effectLst/>
                <a:latin typeface="Fira Code" pitchFamily="49" charset="0"/>
                <a:ea typeface="Fira Code" pitchFamily="49" charset="0"/>
                <a:cs typeface="Fira Code" pitchFamily="49" charset="0"/>
              </a:rPr>
              <a:t>Accelerate</a:t>
            </a:r>
            <a:r>
              <a:rPr lang="pt-BR" b="0" i="0" dirty="0">
                <a:solidFill>
                  <a:schemeClr val="bg1"/>
                </a:solidFill>
                <a:effectLst/>
                <a:latin typeface="Fira Code" pitchFamily="49" charset="0"/>
                <a:ea typeface="Fira Code" pitchFamily="49" charset="0"/>
                <a:cs typeface="Fira Code" pitchFamily="49" charset="0"/>
              </a:rPr>
              <a:t>", que é uma referência para medir o sucesso das práticas de </a:t>
            </a:r>
            <a:r>
              <a:rPr lang="pt-BR" b="0" i="0" dirty="0" err="1">
                <a:solidFill>
                  <a:schemeClr val="bg1"/>
                </a:solidFill>
                <a:effectLst/>
                <a:latin typeface="Fira Code" pitchFamily="49" charset="0"/>
                <a:ea typeface="Fira Code" pitchFamily="49" charset="0"/>
                <a:cs typeface="Fira Code" pitchFamily="49" charset="0"/>
              </a:rPr>
              <a:t>DevOps</a:t>
            </a:r>
            <a:r>
              <a:rPr lang="pt-BR" b="0" i="0" dirty="0">
                <a:solidFill>
                  <a:schemeClr val="bg1"/>
                </a:solidFill>
                <a:effectLst/>
                <a:latin typeface="Fira Code" pitchFamily="49" charset="0"/>
                <a:ea typeface="Fira Code" pitchFamily="49" charset="0"/>
                <a:cs typeface="Fira Code" pitchFamily="49" charset="0"/>
              </a:rPr>
              <a:t> e entrega contínua. Essas métricas ajudam a equipe a entender o quão bem estão fazendo em termos de entrega de software de alta qualidade e eficiência. </a:t>
            </a:r>
            <a:endParaRPr lang="pt-BR" sz="11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016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40550" y="138175"/>
            <a:ext cx="205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_planejamento</a:t>
            </a:r>
            <a:endParaRPr sz="1600" dirty="0">
              <a:solidFill>
                <a:srgbClr val="A6F750"/>
              </a:solidFill>
              <a:latin typeface="Fira Code" pitchFamily="49" charset="0"/>
              <a:ea typeface="Fira Code" pitchFamily="49" charset="0"/>
              <a:cs typeface="Fira Code" pitchFamily="49" charset="0"/>
              <a:sym typeface="Ubuntu Light"/>
            </a:endParaRPr>
          </a:p>
        </p:txBody>
      </p:sp>
      <p:sp>
        <p:nvSpPr>
          <p:cNvPr id="61" name="Google Shape;61;p14"/>
          <p:cNvSpPr txBox="1"/>
          <p:nvPr/>
        </p:nvSpPr>
        <p:spPr>
          <a:xfrm>
            <a:off x="240550" y="440125"/>
            <a:ext cx="3334754"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00" dirty="0">
                <a:solidFill>
                  <a:schemeClr val="lt1"/>
                </a:solidFill>
                <a:latin typeface="Fira Code" pitchFamily="49" charset="0"/>
                <a:ea typeface="Fira Code" pitchFamily="49" charset="0"/>
                <a:cs typeface="Fira Code" pitchFamily="49" charset="0"/>
                <a:sym typeface="Fira Code Light"/>
              </a:rPr>
              <a:t>conhecendo nosso planejamento de aulas</a:t>
            </a:r>
            <a:endParaRPr sz="900" dirty="0">
              <a:solidFill>
                <a:schemeClr val="lt1"/>
              </a:solidFill>
              <a:latin typeface="Fira Code" pitchFamily="49" charset="0"/>
              <a:ea typeface="Fira Code" pitchFamily="49" charset="0"/>
              <a:cs typeface="Fira Code" pitchFamily="49" charset="0"/>
              <a:sym typeface="Fira Code Light"/>
            </a:endParaRPr>
          </a:p>
        </p:txBody>
      </p:sp>
      <p:sp>
        <p:nvSpPr>
          <p:cNvPr id="62" name="Google Shape;62;p14"/>
          <p:cNvSpPr txBox="1"/>
          <p:nvPr/>
        </p:nvSpPr>
        <p:spPr>
          <a:xfrm>
            <a:off x="158254" y="871225"/>
            <a:ext cx="3490202" cy="67707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pt-BR" sz="1100" b="1" i="0" dirty="0">
                <a:solidFill>
                  <a:srgbClr val="92D050"/>
                </a:solidFill>
                <a:effectLst/>
                <a:latin typeface="Fira Code" pitchFamily="49" charset="0"/>
                <a:ea typeface="Fira Code" pitchFamily="49" charset="0"/>
                <a:cs typeface="Fira Code" pitchFamily="49" charset="0"/>
              </a:rPr>
              <a:t>Aula 01</a:t>
            </a: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Ágeis</a:t>
            </a:r>
            <a:endParaRPr lang="pt-BR" sz="1050" dirty="0">
              <a:solidFill>
                <a:schemeClr val="bg1"/>
              </a:solidFill>
              <a:latin typeface="Fira Code" pitchFamily="49" charset="0"/>
              <a:ea typeface="Fira Code" pitchFamily="49" charset="0"/>
              <a:cs typeface="Fira Code" pitchFamily="49" charset="0"/>
            </a:endParaRP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do Scrum e </a:t>
            </a:r>
            <a:r>
              <a:rPr lang="pt-BR" sz="1050" b="0" i="0" dirty="0" err="1">
                <a:solidFill>
                  <a:schemeClr val="bg1"/>
                </a:solidFill>
                <a:effectLst/>
                <a:latin typeface="Fira Code" pitchFamily="49" charset="0"/>
                <a:ea typeface="Fira Code" pitchFamily="49" charset="0"/>
                <a:cs typeface="Fira Code" pitchFamily="49" charset="0"/>
              </a:rPr>
              <a:t>Kanban</a:t>
            </a:r>
            <a:r>
              <a:rPr lang="pt-BR" sz="1050" b="0" i="0" dirty="0">
                <a:solidFill>
                  <a:schemeClr val="bg1"/>
                </a:solidFill>
                <a:effectLst/>
                <a:latin typeface="Fira Code" pitchFamily="49" charset="0"/>
                <a:ea typeface="Fira Code" pitchFamily="49" charset="0"/>
                <a:cs typeface="Fira Code" pitchFamily="49" charset="0"/>
              </a:rPr>
              <a:t>,</a:t>
            </a:r>
            <a:endParaRPr sz="900" dirty="0">
              <a:solidFill>
                <a:schemeClr val="bg1"/>
              </a:solidFill>
              <a:latin typeface="Fira Code" pitchFamily="49" charset="0"/>
              <a:ea typeface="Fira Code" pitchFamily="49" charset="0"/>
              <a:cs typeface="Fira Code" pitchFamily="49" charset="0"/>
              <a:sym typeface="Fira Code Light"/>
            </a:endParaRPr>
          </a:p>
        </p:txBody>
      </p:sp>
      <p:sp>
        <p:nvSpPr>
          <p:cNvPr id="2" name="Google Shape;62;p14">
            <a:extLst>
              <a:ext uri="{FF2B5EF4-FFF2-40B4-BE49-F238E27FC236}">
                <a16:creationId xmlns:a16="http://schemas.microsoft.com/office/drawing/2014/main" id="{95EA602E-B5D1-1B32-479E-52DAB1849BEB}"/>
              </a:ext>
            </a:extLst>
          </p:cNvPr>
          <p:cNvSpPr txBox="1"/>
          <p:nvPr/>
        </p:nvSpPr>
        <p:spPr>
          <a:xfrm>
            <a:off x="158254" y="1655735"/>
            <a:ext cx="3490202" cy="5308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02 </a:t>
            </a: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de Qualidade de Software,</a:t>
            </a:r>
            <a:endParaRPr sz="1050" dirty="0">
              <a:solidFill>
                <a:schemeClr val="bg1"/>
              </a:solidFill>
              <a:latin typeface="Fira Code" pitchFamily="49" charset="0"/>
              <a:ea typeface="Fira Code" pitchFamily="49" charset="0"/>
              <a:cs typeface="Fira Code" pitchFamily="49" charset="0"/>
              <a:sym typeface="Fira Code Light"/>
            </a:endParaRPr>
          </a:p>
        </p:txBody>
      </p:sp>
      <p:sp>
        <p:nvSpPr>
          <p:cNvPr id="3" name="Google Shape;62;p14">
            <a:extLst>
              <a:ext uri="{FF2B5EF4-FFF2-40B4-BE49-F238E27FC236}">
                <a16:creationId xmlns:a16="http://schemas.microsoft.com/office/drawing/2014/main" id="{9573A09F-288C-B783-3A4A-87AF286EACE1}"/>
              </a:ext>
            </a:extLst>
          </p:cNvPr>
          <p:cNvSpPr txBox="1"/>
          <p:nvPr/>
        </p:nvSpPr>
        <p:spPr>
          <a:xfrm>
            <a:off x="158254" y="3241421"/>
            <a:ext cx="3490202" cy="738633"/>
          </a:xfrm>
          <a:prstGeom prst="rect">
            <a:avLst/>
          </a:prstGeom>
          <a:noFill/>
          <a:ln>
            <a:noFill/>
          </a:ln>
        </p:spPr>
        <p:txBody>
          <a:bodyPr spcFirstLastPara="1" wrap="square" lIns="91425" tIns="91425" rIns="91425" bIns="91425" anchor="t" anchorCtr="0">
            <a:spAutoFit/>
          </a:bodyPr>
          <a:lstStyle/>
          <a:p>
            <a:r>
              <a:rPr lang="pt-BR" sz="1200" b="1" dirty="0">
                <a:solidFill>
                  <a:srgbClr val="92D050"/>
                </a:solidFill>
                <a:latin typeface="Fira Code" pitchFamily="49" charset="0"/>
                <a:ea typeface="Fira Code" pitchFamily="49" charset="0"/>
                <a:cs typeface="Fira Code" pitchFamily="49" charset="0"/>
                <a:sym typeface="Fira Code Light"/>
              </a:rPr>
              <a:t>Aula 04</a:t>
            </a:r>
            <a:br>
              <a:rPr lang="pt-BR" sz="1100" dirty="0">
                <a:solidFill>
                  <a:schemeClr val="bg1"/>
                </a:solidFill>
                <a:latin typeface="Fira Code" pitchFamily="49" charset="0"/>
                <a:ea typeface="Fira Code" pitchFamily="49" charset="0"/>
                <a:cs typeface="Fira Code" pitchFamily="49" charset="0"/>
              </a:rPr>
            </a:br>
            <a:r>
              <a:rPr lang="pt-BR" sz="1400" b="0" i="0" dirty="0">
                <a:solidFill>
                  <a:schemeClr val="bg1"/>
                </a:solidFill>
                <a:effectLst/>
                <a:latin typeface="-apple-system"/>
              </a:rPr>
              <a:t>Introdução à arquitetura de software</a:t>
            </a:r>
          </a:p>
          <a:p>
            <a:pPr marL="0" lvl="0" indent="0" algn="l" rtl="0">
              <a:spcBef>
                <a:spcPts val="0"/>
              </a:spcBef>
              <a:spcAft>
                <a:spcPts val="0"/>
              </a:spcAft>
              <a:buNone/>
            </a:pPr>
            <a:endParaRPr sz="1000" dirty="0">
              <a:solidFill>
                <a:schemeClr val="bg1"/>
              </a:solidFill>
              <a:latin typeface="Fira Code" pitchFamily="49" charset="0"/>
              <a:ea typeface="Fira Code" pitchFamily="49" charset="0"/>
              <a:cs typeface="Fira Code" pitchFamily="49" charset="0"/>
              <a:sym typeface="Fira Code Light"/>
            </a:endParaRPr>
          </a:p>
        </p:txBody>
      </p:sp>
      <p:sp>
        <p:nvSpPr>
          <p:cNvPr id="4" name="Google Shape;62;p14">
            <a:extLst>
              <a:ext uri="{FF2B5EF4-FFF2-40B4-BE49-F238E27FC236}">
                <a16:creationId xmlns:a16="http://schemas.microsoft.com/office/drawing/2014/main" id="{936E5BB6-7804-2BC6-FA71-6B75953CD49B}"/>
              </a:ext>
            </a:extLst>
          </p:cNvPr>
          <p:cNvSpPr txBox="1"/>
          <p:nvPr/>
        </p:nvSpPr>
        <p:spPr>
          <a:xfrm>
            <a:off x="158254" y="3896400"/>
            <a:ext cx="3490202" cy="12156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05</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Arquitetura de Software para</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Monolito</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SOLID</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CLEAN</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DESIGN PATTERNS</a:t>
            </a:r>
            <a:endParaRPr sz="1000" dirty="0">
              <a:solidFill>
                <a:schemeClr val="bg1"/>
              </a:solidFill>
              <a:latin typeface="Fira Code" pitchFamily="49" charset="0"/>
              <a:ea typeface="Fira Code" pitchFamily="49" charset="0"/>
              <a:cs typeface="Fira Code" pitchFamily="49" charset="0"/>
              <a:sym typeface="Fira Code Light"/>
            </a:endParaRPr>
          </a:p>
        </p:txBody>
      </p:sp>
      <p:sp>
        <p:nvSpPr>
          <p:cNvPr id="5" name="Google Shape;62;p14">
            <a:extLst>
              <a:ext uri="{FF2B5EF4-FFF2-40B4-BE49-F238E27FC236}">
                <a16:creationId xmlns:a16="http://schemas.microsoft.com/office/drawing/2014/main" id="{E4A3F302-407E-56C3-563F-BD3472D9BADA}"/>
              </a:ext>
            </a:extLst>
          </p:cNvPr>
          <p:cNvSpPr txBox="1"/>
          <p:nvPr/>
        </p:nvSpPr>
        <p:spPr>
          <a:xfrm>
            <a:off x="158254" y="2294051"/>
            <a:ext cx="3490202"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03 </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Tipos de Arquitetura </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Monolito</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Orientado a Serviços</a:t>
            </a:r>
          </a:p>
          <a:p>
            <a:pPr marL="0" lvl="0" indent="0" rtl="0">
              <a:spcBef>
                <a:spcPts val="0"/>
              </a:spcBef>
              <a:spcAft>
                <a:spcPts val="0"/>
              </a:spcAft>
              <a:buNone/>
            </a:pPr>
            <a:r>
              <a:rPr lang="pt-BR" sz="1100" b="0" i="0" dirty="0" err="1">
                <a:solidFill>
                  <a:schemeClr val="bg1"/>
                </a:solidFill>
                <a:effectLst/>
                <a:latin typeface="Fira Code" pitchFamily="49" charset="0"/>
                <a:ea typeface="Fira Code" pitchFamily="49" charset="0"/>
                <a:cs typeface="Fira Code" pitchFamily="49" charset="0"/>
              </a:rPr>
              <a:t>Microsserviços</a:t>
            </a:r>
            <a:endParaRPr lang="pt-BR" sz="1100" dirty="0">
              <a:solidFill>
                <a:schemeClr val="bg1"/>
              </a:solidFill>
              <a:latin typeface="Fira Code" pitchFamily="49" charset="0"/>
              <a:ea typeface="Fira Code" pitchFamily="49" charset="0"/>
              <a:cs typeface="Fira Code" pitchFamily="49" charset="0"/>
            </a:endParaRPr>
          </a:p>
        </p:txBody>
      </p:sp>
      <p:sp>
        <p:nvSpPr>
          <p:cNvPr id="6" name="Google Shape;62;p14">
            <a:extLst>
              <a:ext uri="{FF2B5EF4-FFF2-40B4-BE49-F238E27FC236}">
                <a16:creationId xmlns:a16="http://schemas.microsoft.com/office/drawing/2014/main" id="{3C3CBB0B-A568-DD74-7C11-A8CF111C0778}"/>
              </a:ext>
            </a:extLst>
          </p:cNvPr>
          <p:cNvSpPr txBox="1"/>
          <p:nvPr/>
        </p:nvSpPr>
        <p:spPr>
          <a:xfrm>
            <a:off x="4433692" y="1072363"/>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06</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Boas Práticas em Desenvolvimento</a:t>
            </a:r>
            <a:endParaRPr sz="600" dirty="0">
              <a:solidFill>
                <a:schemeClr val="bg1"/>
              </a:solidFill>
              <a:latin typeface="Fira Code" pitchFamily="49" charset="0"/>
              <a:ea typeface="Fira Code" pitchFamily="49" charset="0"/>
              <a:cs typeface="Fira Code" pitchFamily="49" charset="0"/>
              <a:sym typeface="Fira Code Light"/>
            </a:endParaRPr>
          </a:p>
        </p:txBody>
      </p:sp>
      <p:sp>
        <p:nvSpPr>
          <p:cNvPr id="7" name="Google Shape;62;p14">
            <a:extLst>
              <a:ext uri="{FF2B5EF4-FFF2-40B4-BE49-F238E27FC236}">
                <a16:creationId xmlns:a16="http://schemas.microsoft.com/office/drawing/2014/main" id="{1329A50E-6869-7339-94B7-64359D000790}"/>
              </a:ext>
            </a:extLst>
          </p:cNvPr>
          <p:cNvSpPr txBox="1"/>
          <p:nvPr/>
        </p:nvSpPr>
        <p:spPr>
          <a:xfrm>
            <a:off x="4433692" y="166341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07</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Arquitetura de Software</a:t>
            </a:r>
            <a:endParaRPr sz="800" dirty="0">
              <a:solidFill>
                <a:schemeClr val="bg1"/>
              </a:solidFill>
              <a:latin typeface="Fira Code" pitchFamily="49" charset="0"/>
              <a:ea typeface="Fira Code" pitchFamily="49" charset="0"/>
              <a:cs typeface="Fira Code" pitchFamily="49" charset="0"/>
              <a:sym typeface="Fira Code Light"/>
            </a:endParaRPr>
          </a:p>
        </p:txBody>
      </p:sp>
      <p:sp>
        <p:nvSpPr>
          <p:cNvPr id="8" name="Google Shape;62;p14">
            <a:extLst>
              <a:ext uri="{FF2B5EF4-FFF2-40B4-BE49-F238E27FC236}">
                <a16:creationId xmlns:a16="http://schemas.microsoft.com/office/drawing/2014/main" id="{7BF34CEC-F0DC-5312-2C6A-964D2C463514}"/>
              </a:ext>
            </a:extLst>
          </p:cNvPr>
          <p:cNvSpPr txBox="1"/>
          <p:nvPr/>
        </p:nvSpPr>
        <p:spPr>
          <a:xfrm>
            <a:off x="4433692" y="221398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08</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Apresentação do trabalho em Grupo</a:t>
            </a:r>
            <a:endParaRPr lang="pt-BR" sz="600" dirty="0">
              <a:solidFill>
                <a:schemeClr val="bg1"/>
              </a:solidFill>
              <a:latin typeface="Fira Code" pitchFamily="49" charset="0"/>
              <a:ea typeface="Fira Code" pitchFamily="49" charset="0"/>
              <a:cs typeface="Fira Code" pitchFamily="49" charset="0"/>
              <a:sym typeface="Fira Code Light"/>
            </a:endParaRPr>
          </a:p>
        </p:txBody>
      </p:sp>
      <p:sp>
        <p:nvSpPr>
          <p:cNvPr id="9" name="Google Shape;62;p14">
            <a:extLst>
              <a:ext uri="{FF2B5EF4-FFF2-40B4-BE49-F238E27FC236}">
                <a16:creationId xmlns:a16="http://schemas.microsoft.com/office/drawing/2014/main" id="{2CFA1966-9325-E431-461C-095A97166335}"/>
              </a:ext>
            </a:extLst>
          </p:cNvPr>
          <p:cNvSpPr txBox="1"/>
          <p:nvPr/>
        </p:nvSpPr>
        <p:spPr>
          <a:xfrm>
            <a:off x="4433692" y="276455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09</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Apresentação do trabalho em Grupo</a:t>
            </a:r>
            <a:endParaRPr lang="pt-BR" sz="600" dirty="0">
              <a:solidFill>
                <a:schemeClr val="bg1"/>
              </a:solidFill>
              <a:latin typeface="Fira Code" pitchFamily="49" charset="0"/>
              <a:ea typeface="Fira Code" pitchFamily="49" charset="0"/>
              <a:cs typeface="Fira Code" pitchFamily="49" charset="0"/>
              <a:sym typeface="Fira Cod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97031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Lead Time</a:t>
            </a:r>
            <a:r>
              <a:rPr lang="pt-BR" b="0" i="0" dirty="0">
                <a:solidFill>
                  <a:schemeClr val="bg1"/>
                </a:solidFill>
                <a:effectLst/>
                <a:latin typeface="Fira Code" pitchFamily="49" charset="0"/>
                <a:ea typeface="Fira Code" pitchFamily="49" charset="0"/>
                <a:cs typeface="Fira Code" pitchFamily="49" charset="0"/>
              </a:rPr>
              <a:t> (Tempo de entrega): Isso mede o tempo que leva desde a identificação de uma nova funcionalidade ou correção de bug até a sua entrega aos usuários. É um indicador de quão rápido a equipe consegue transformar uma ideia em algo que os clientes podem usar.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Deployment </a:t>
            </a:r>
            <a:r>
              <a:rPr lang="pt-BR" b="1" i="0" dirty="0" err="1">
                <a:solidFill>
                  <a:schemeClr val="bg1"/>
                </a:solidFill>
                <a:effectLst/>
                <a:latin typeface="Fira Code" pitchFamily="49" charset="0"/>
                <a:ea typeface="Fira Code" pitchFamily="49" charset="0"/>
                <a:cs typeface="Fira Code" pitchFamily="49" charset="0"/>
              </a:rPr>
              <a:t>Frequency</a:t>
            </a:r>
            <a:r>
              <a:rPr lang="pt-BR" b="0" i="0" dirty="0">
                <a:solidFill>
                  <a:schemeClr val="bg1"/>
                </a:solidFill>
                <a:effectLst/>
                <a:latin typeface="Fira Code" pitchFamily="49" charset="0"/>
                <a:ea typeface="Fira Code" pitchFamily="49" charset="0"/>
                <a:cs typeface="Fira Code" pitchFamily="49" charset="0"/>
              </a:rPr>
              <a:t> (Frequência de implantação): Isso mede com que frequência a equipe está fazendo implantações de código no ambiente de produção. Uma implantação frequente é um sinal de práticas de entrega contínua eficazes.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Change</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Failure</a:t>
            </a:r>
            <a:r>
              <a:rPr lang="pt-BR" b="1" i="0" dirty="0">
                <a:solidFill>
                  <a:schemeClr val="bg1"/>
                </a:solidFill>
                <a:effectLst/>
                <a:latin typeface="Fira Code" pitchFamily="49" charset="0"/>
                <a:ea typeface="Fira Code" pitchFamily="49" charset="0"/>
                <a:cs typeface="Fira Code" pitchFamily="49" charset="0"/>
              </a:rPr>
              <a:t> Rate</a:t>
            </a:r>
            <a:r>
              <a:rPr lang="pt-BR" b="0" i="0" dirty="0">
                <a:solidFill>
                  <a:schemeClr val="bg1"/>
                </a:solidFill>
                <a:effectLst/>
                <a:latin typeface="Fira Code" pitchFamily="49" charset="0"/>
                <a:ea typeface="Fira Code" pitchFamily="49" charset="0"/>
                <a:cs typeface="Fira Code" pitchFamily="49" charset="0"/>
              </a:rPr>
              <a:t> (Taxa de falha de mudança): Isso avalia a qualidade das mudanças implantadas, medindo quantas delas resultam em problemas, como bugs, falhas ou interrupções. Uma baixa taxa de falha de mudança indica uma entrega mais confiável.</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Time </a:t>
            </a:r>
            <a:r>
              <a:rPr lang="pt-BR" b="1" i="0" dirty="0" err="1">
                <a:solidFill>
                  <a:schemeClr val="bg1"/>
                </a:solidFill>
                <a:effectLst/>
                <a:latin typeface="Fira Code" pitchFamily="49" charset="0"/>
                <a:ea typeface="Fira Code" pitchFamily="49" charset="0"/>
                <a:cs typeface="Fira Code" pitchFamily="49" charset="0"/>
              </a:rPr>
              <a:t>to</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Restore</a:t>
            </a:r>
            <a:r>
              <a:rPr lang="pt-BR" b="0" i="0" dirty="0">
                <a:solidFill>
                  <a:schemeClr val="bg1"/>
                </a:solidFill>
                <a:effectLst/>
                <a:latin typeface="Fira Code" pitchFamily="49" charset="0"/>
                <a:ea typeface="Fira Code" pitchFamily="49" charset="0"/>
                <a:cs typeface="Fira Code" pitchFamily="49" charset="0"/>
              </a:rPr>
              <a:t> (Tempo para restaurar): Isso mede o tempo necessário para a equipe restaurar o serviço em caso de uma falha no ambiente de produção. Isso ajuda a avaliar a eficácia das práticas de recuperação e a capacidade da equipe de lidar com problemas rapidamente.</a:t>
            </a:r>
          </a:p>
        </p:txBody>
      </p:sp>
    </p:spTree>
    <p:extLst>
      <p:ext uri="{BB962C8B-B14F-4D97-AF65-F5344CB8AC3E}">
        <p14:creationId xmlns:p14="http://schemas.microsoft.com/office/powerpoint/2010/main" val="2982388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440120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ideia por trás dessas métricas é que elas oferecem uma visão abrangente do processo de desenvolvimento e entrega de software. Quando usadas em conjunto, elas ajudam a equipe a identificar áreas de melhoria e a rastrear seu progresso ao longo do tempo.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Defina metas claras</a:t>
            </a:r>
            <a:r>
              <a:rPr lang="pt-BR" b="0" i="0" dirty="0">
                <a:solidFill>
                  <a:schemeClr val="bg1"/>
                </a:solidFill>
                <a:effectLst/>
                <a:latin typeface="Fira Code" pitchFamily="49" charset="0"/>
                <a:ea typeface="Fira Code" pitchFamily="49" charset="0"/>
                <a:cs typeface="Fira Code" pitchFamily="49" charset="0"/>
              </a:rPr>
              <a:t>: Estabeleça metas específicas para cada métrica, com base nas necessidades e nas expectativas da equipe e da organização.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Colete dados regularmente</a:t>
            </a:r>
            <a:r>
              <a:rPr lang="pt-BR" b="0" i="0" dirty="0">
                <a:solidFill>
                  <a:schemeClr val="bg1"/>
                </a:solidFill>
                <a:effectLst/>
                <a:latin typeface="Fira Code" pitchFamily="49" charset="0"/>
                <a:ea typeface="Fira Code" pitchFamily="49" charset="0"/>
                <a:cs typeface="Fira Code" pitchFamily="49" charset="0"/>
              </a:rPr>
              <a:t>: Registre os dados relevantes para cada métrica com regularidade. Use ferramentas de automação sempre que possível para facilitar a coleta.</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Analise os resultados</a:t>
            </a:r>
            <a:r>
              <a:rPr lang="pt-BR" b="0" i="0" dirty="0">
                <a:solidFill>
                  <a:schemeClr val="bg1"/>
                </a:solidFill>
                <a:effectLst/>
                <a:latin typeface="Fira Code" pitchFamily="49" charset="0"/>
                <a:ea typeface="Fira Code" pitchFamily="49" charset="0"/>
                <a:cs typeface="Fira Code" pitchFamily="49" charset="0"/>
              </a:rPr>
              <a:t>: Avalie os dados coletados e compare-os com as metas estabelecidas. Identifique áreas em que a equipe pode melhorar.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Itere e ajuste</a:t>
            </a:r>
            <a:r>
              <a:rPr lang="pt-BR" b="0" i="0" dirty="0">
                <a:solidFill>
                  <a:schemeClr val="bg1"/>
                </a:solidFill>
                <a:effectLst/>
                <a:latin typeface="Fira Code" pitchFamily="49" charset="0"/>
                <a:ea typeface="Fira Code" pitchFamily="49" charset="0"/>
                <a:cs typeface="Fira Code" pitchFamily="49" charset="0"/>
              </a:rPr>
              <a:t>: Com base nas análises, faça ajustes nas práticas e nos processos da equipe para melhorar as métricas ao longo do tempo.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Comunique e compartilhe</a:t>
            </a:r>
            <a:r>
              <a:rPr lang="pt-BR" b="0" i="0" dirty="0">
                <a:solidFill>
                  <a:schemeClr val="bg1"/>
                </a:solidFill>
                <a:effectLst/>
                <a:latin typeface="Fira Code" pitchFamily="49" charset="0"/>
                <a:ea typeface="Fira Code" pitchFamily="49" charset="0"/>
                <a:cs typeface="Fira Code" pitchFamily="49" charset="0"/>
              </a:rPr>
              <a:t>: Mantenha toda a equipe informada sobre o desempenho em relação a essas métricas. A transparência é essencial para a melhoria contínua.</a:t>
            </a:r>
          </a:p>
        </p:txBody>
      </p:sp>
    </p:spTree>
    <p:extLst>
      <p:ext uri="{BB962C8B-B14F-4D97-AF65-F5344CB8AC3E}">
        <p14:creationId xmlns:p14="http://schemas.microsoft.com/office/powerpoint/2010/main" val="1030187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5078313"/>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Lead Time</a:t>
            </a:r>
            <a:r>
              <a:rPr lang="pt-BR" sz="1200" b="0" i="0" dirty="0">
                <a:solidFill>
                  <a:schemeClr val="bg1"/>
                </a:solidFill>
                <a:effectLst/>
                <a:latin typeface="Fira Code" pitchFamily="49" charset="0"/>
                <a:ea typeface="Fira Code" pitchFamily="49" charset="0"/>
                <a:cs typeface="Fira Code" pitchFamily="49" charset="0"/>
              </a:rPr>
              <a:t> (Tempo de entrega):</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o tempo que leva desde a concepção de uma funcionalidade até sua disponibilidade para os usuários finais.</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Reduzir o lead time para novas funcionalidades de 4 semanas para 2 semanas.</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a data em que uma funcionalidade é proposta e a data em que ela está em produção.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Deployment </a:t>
            </a:r>
            <a:r>
              <a:rPr lang="pt-BR" sz="1200" b="1" i="0" dirty="0" err="1">
                <a:solidFill>
                  <a:schemeClr val="bg1"/>
                </a:solidFill>
                <a:effectLst/>
                <a:latin typeface="Fira Code" pitchFamily="49" charset="0"/>
                <a:ea typeface="Fira Code" pitchFamily="49" charset="0"/>
                <a:cs typeface="Fira Code" pitchFamily="49" charset="0"/>
              </a:rPr>
              <a:t>Frequency</a:t>
            </a:r>
            <a:r>
              <a:rPr lang="pt-BR" sz="1200" b="0" i="0" dirty="0">
                <a:solidFill>
                  <a:schemeClr val="bg1"/>
                </a:solidFill>
                <a:effectLst/>
                <a:latin typeface="Fira Code" pitchFamily="49" charset="0"/>
                <a:ea typeface="Fira Code" pitchFamily="49" charset="0"/>
                <a:cs typeface="Fira Code" pitchFamily="49" charset="0"/>
              </a:rPr>
              <a:t> (Frequência de implantação):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com que frequência o código é implantado no ambiente de produção.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Aumentar a frequência de implantação de 1 implantação por mês para 1 implantação por semana.</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número de implantações realizadas por semana ou mês.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Change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Failure</a:t>
            </a:r>
            <a:r>
              <a:rPr lang="pt-BR" sz="1200" b="1" i="0" dirty="0">
                <a:solidFill>
                  <a:schemeClr val="bg1"/>
                </a:solidFill>
                <a:effectLst/>
                <a:latin typeface="Fira Code" pitchFamily="49" charset="0"/>
                <a:ea typeface="Fira Code" pitchFamily="49" charset="0"/>
                <a:cs typeface="Fira Code" pitchFamily="49" charset="0"/>
              </a:rPr>
              <a:t> Rate</a:t>
            </a:r>
            <a:r>
              <a:rPr lang="pt-BR" sz="1200" b="0" i="0" dirty="0">
                <a:solidFill>
                  <a:schemeClr val="bg1"/>
                </a:solidFill>
                <a:effectLst/>
                <a:latin typeface="Fira Code" pitchFamily="49" charset="0"/>
                <a:ea typeface="Fira Code" pitchFamily="49" charset="0"/>
                <a:cs typeface="Fira Code" pitchFamily="49" charset="0"/>
              </a:rPr>
              <a:t> (Taxa de falha de mudança):</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Avalia a qualidade das mudanças implantadas, medindo a taxa de falhas ou problemas associados a essas mudanças.</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Reduzir a taxa de falha de mudança de 5% para 1%.</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número de incidentes ou problemas relatados após a implantação de mudanças.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Time </a:t>
            </a:r>
            <a:r>
              <a:rPr lang="pt-BR" sz="1200" b="1" i="0" dirty="0" err="1">
                <a:solidFill>
                  <a:schemeClr val="bg1"/>
                </a:solidFill>
                <a:effectLst/>
                <a:latin typeface="Fira Code" pitchFamily="49" charset="0"/>
                <a:ea typeface="Fira Code" pitchFamily="49" charset="0"/>
                <a:cs typeface="Fira Code" pitchFamily="49" charset="0"/>
              </a:rPr>
              <a:t>to</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Restore</a:t>
            </a:r>
            <a:r>
              <a:rPr lang="pt-BR" sz="1200" b="0" i="0" dirty="0">
                <a:solidFill>
                  <a:schemeClr val="bg1"/>
                </a:solidFill>
                <a:effectLst/>
                <a:latin typeface="Fira Code" pitchFamily="49" charset="0"/>
                <a:ea typeface="Fira Code" pitchFamily="49" charset="0"/>
                <a:cs typeface="Fira Code" pitchFamily="49" charset="0"/>
              </a:rPr>
              <a:t> (Tempo para restaurar):</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o tempo necessário para a equipe restaurar o serviço em caso de falha no ambiente de produção.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Diminuir o tempo médio de restauração de 4 horas para 2 horas.</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tempo desde a detecção da falha até a restauração completa do serviço.</a:t>
            </a:r>
          </a:p>
        </p:txBody>
      </p:sp>
    </p:spTree>
    <p:extLst>
      <p:ext uri="{BB962C8B-B14F-4D97-AF65-F5344CB8AC3E}">
        <p14:creationId xmlns:p14="http://schemas.microsoft.com/office/powerpoint/2010/main" val="3988394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328284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Qualidade de Software</a:t>
            </a:r>
            <a:endParaRPr sz="1600" dirty="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extLst>
      <p:ext uri="{BB962C8B-B14F-4D97-AF65-F5344CB8AC3E}">
        <p14:creationId xmlns:p14="http://schemas.microsoft.com/office/powerpoint/2010/main" val="3993529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_objetivo da aula</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569660"/>
          </a:xfrm>
          <a:prstGeom prst="rect">
            <a:avLst/>
          </a:prstGeom>
          <a:noFill/>
        </p:spPr>
        <p:txBody>
          <a:bodyPr wrap="square" rtlCol="0">
            <a:spAutoFit/>
          </a:bodyPr>
          <a:lstStyle/>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Compreender a importância da qualidade de software.</a:t>
            </a:r>
          </a:p>
          <a:p>
            <a:pPr algn="just"/>
            <a:endParaRPr lang="pt-BR" sz="1600" b="0" i="0" dirty="0">
              <a:solidFill>
                <a:schemeClr val="bg1"/>
              </a:solidFill>
              <a:effectLst/>
              <a:latin typeface="Fira Code" pitchFamily="49" charset="0"/>
              <a:ea typeface="Fira Code" pitchFamily="49" charset="0"/>
              <a:cs typeface="Fira Code" pitchFamily="49" charset="0"/>
            </a:endParaRPr>
          </a:p>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Identificar os princípios fundamentais da qualidade de software.</a:t>
            </a:r>
          </a:p>
          <a:p>
            <a:pPr algn="just"/>
            <a:endParaRPr lang="pt-BR" sz="1600" b="0" i="0" dirty="0">
              <a:solidFill>
                <a:schemeClr val="bg1"/>
              </a:solidFill>
              <a:effectLst/>
              <a:latin typeface="Fira Code" pitchFamily="49" charset="0"/>
              <a:ea typeface="Fira Code" pitchFamily="49" charset="0"/>
              <a:cs typeface="Fira Code" pitchFamily="49" charset="0"/>
            </a:endParaRPr>
          </a:p>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Reconhecer como aplicar esses princípios em projetos de desenvolvimento de software.</a:t>
            </a:r>
          </a:p>
        </p:txBody>
      </p:sp>
    </p:spTree>
    <p:extLst>
      <p:ext uri="{BB962C8B-B14F-4D97-AF65-F5344CB8AC3E}">
        <p14:creationId xmlns:p14="http://schemas.microsoft.com/office/powerpoint/2010/main" val="3417124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dirty="0">
                <a:solidFill>
                  <a:srgbClr val="92D050"/>
                </a:solidFill>
                <a:latin typeface="Fira Code" pitchFamily="49" charset="0"/>
                <a:ea typeface="Fira Code" pitchFamily="49" charset="0"/>
                <a:cs typeface="Fira Code" pitchFamily="49" charset="0"/>
                <a:sym typeface="Ubuntu Light"/>
              </a:rPr>
              <a:t>_definição</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38499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Qualidade de Software é um conceito fundamental na área de desenvolvimento de software, e é crucial para garantir que os produtos de software atendam às expectativas dos usuários e funcionem de forma confiável. </a:t>
            </a:r>
          </a:p>
          <a:p>
            <a:pPr algn="just"/>
            <a:r>
              <a:rPr lang="pt-BR" b="0" i="0" dirty="0">
                <a:solidFill>
                  <a:schemeClr val="bg1"/>
                </a:solidFill>
                <a:effectLst/>
                <a:latin typeface="Fira Code" pitchFamily="49" charset="0"/>
                <a:ea typeface="Fira Code" pitchFamily="49" charset="0"/>
                <a:cs typeface="Fira Code" pitchFamily="49" charset="0"/>
              </a:rPr>
              <a:t>A qualidade de software refere-se a um conjunto de características e propriedades que um software deve ter para atender aos requisitos de seus usuários e funcionar de forma eficaz e confiável. </a:t>
            </a:r>
          </a:p>
        </p:txBody>
      </p:sp>
    </p:spTree>
    <p:extLst>
      <p:ext uri="{BB962C8B-B14F-4D97-AF65-F5344CB8AC3E}">
        <p14:creationId xmlns:p14="http://schemas.microsoft.com/office/powerpoint/2010/main" val="195762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dirty="0">
                <a:solidFill>
                  <a:srgbClr val="92D050"/>
                </a:solidFill>
                <a:latin typeface="Fira Code" pitchFamily="49" charset="0"/>
                <a:ea typeface="Fira Code" pitchFamily="49" charset="0"/>
                <a:cs typeface="Fira Code" pitchFamily="49" charset="0"/>
                <a:sym typeface="Ubuntu Light"/>
              </a:rPr>
              <a:t>_princípios </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53943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Princípio da Satisfatória Performance </a:t>
            </a:r>
            <a:r>
              <a:rPr lang="pt-BR" b="0" i="0" dirty="0">
                <a:solidFill>
                  <a:schemeClr val="bg1"/>
                </a:solidFill>
                <a:effectLst/>
                <a:latin typeface="Fira Code" pitchFamily="49" charset="0"/>
                <a:ea typeface="Fira Code" pitchFamily="49" charset="0"/>
                <a:cs typeface="Fira Code" pitchFamily="49" charset="0"/>
              </a:rPr>
              <a:t>– O software deve ser capaz de executar suas funções de maneira eficaz e eficiente. </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Confiabilidade </a:t>
            </a:r>
            <a:r>
              <a:rPr lang="pt-BR" b="0" i="0" dirty="0">
                <a:solidFill>
                  <a:schemeClr val="bg1"/>
                </a:solidFill>
                <a:effectLst/>
                <a:latin typeface="Fira Code" pitchFamily="49" charset="0"/>
                <a:ea typeface="Fira Code" pitchFamily="49" charset="0"/>
                <a:cs typeface="Fira Code" pitchFamily="49" charset="0"/>
              </a:rPr>
              <a:t>- O software deve ser confiável, ou seja, deve funcionar corretamente e sem falhas.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Manutenibilidade </a:t>
            </a:r>
            <a:r>
              <a:rPr lang="pt-BR" b="0" i="0" dirty="0">
                <a:solidFill>
                  <a:schemeClr val="bg1"/>
                </a:solidFill>
                <a:effectLst/>
                <a:latin typeface="Fira Code" pitchFamily="49" charset="0"/>
                <a:ea typeface="Fira Code" pitchFamily="49" charset="0"/>
                <a:cs typeface="Fira Code" pitchFamily="49" charset="0"/>
              </a:rPr>
              <a:t>- O software deve ser fácil de manter e de realizar atualizações.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Usabilidade </a:t>
            </a:r>
            <a:r>
              <a:rPr lang="pt-BR" b="0" i="0" dirty="0">
                <a:solidFill>
                  <a:schemeClr val="bg1"/>
                </a:solidFill>
                <a:effectLst/>
                <a:latin typeface="Fira Code" pitchFamily="49" charset="0"/>
                <a:ea typeface="Fira Code" pitchFamily="49" charset="0"/>
                <a:cs typeface="Fira Code" pitchFamily="49" charset="0"/>
              </a:rPr>
              <a:t>- O software deve ser fácil de usar e compreender.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Portabilidade </a:t>
            </a:r>
            <a:r>
              <a:rPr lang="pt-BR" b="0" i="0" dirty="0">
                <a:solidFill>
                  <a:schemeClr val="bg1"/>
                </a:solidFill>
                <a:effectLst/>
                <a:latin typeface="Fira Code" pitchFamily="49" charset="0"/>
                <a:ea typeface="Fira Code" pitchFamily="49" charset="0"/>
                <a:cs typeface="Fira Code" pitchFamily="49" charset="0"/>
              </a:rPr>
              <a:t>- O software deve ser capaz de funcionar em diferentes ambientes e plataformas.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Eficiência de Recursos </a:t>
            </a:r>
            <a:r>
              <a:rPr lang="pt-BR" b="0" i="0" dirty="0">
                <a:solidFill>
                  <a:schemeClr val="bg1"/>
                </a:solidFill>
                <a:effectLst/>
                <a:latin typeface="Fira Code" pitchFamily="49" charset="0"/>
                <a:ea typeface="Fira Code" pitchFamily="49" charset="0"/>
                <a:cs typeface="Fira Code" pitchFamily="49" charset="0"/>
              </a:rPr>
              <a:t>- O software deve utilizar os recursos do sistema de forma eficiente.</a:t>
            </a:r>
          </a:p>
        </p:txBody>
      </p:sp>
    </p:spTree>
    <p:extLst>
      <p:ext uri="{BB962C8B-B14F-4D97-AF65-F5344CB8AC3E}">
        <p14:creationId xmlns:p14="http://schemas.microsoft.com/office/powerpoint/2010/main" val="1974561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dirty="0">
                <a:solidFill>
                  <a:srgbClr val="92D050"/>
                </a:solidFill>
                <a:latin typeface="Fira Code" pitchFamily="49" charset="0"/>
                <a:ea typeface="Fira Code" pitchFamily="49" charset="0"/>
                <a:cs typeface="Fira Code" pitchFamily="49" charset="0"/>
                <a:sym typeface="Ubuntu Light"/>
              </a:rPr>
              <a:t>_</a:t>
            </a:r>
            <a:r>
              <a:rPr lang="pt-BR" sz="1800" b="1" i="0" dirty="0">
                <a:solidFill>
                  <a:srgbClr val="92D050"/>
                </a:solidFill>
                <a:effectLst/>
                <a:latin typeface="Fira Code" pitchFamily="49" charset="0"/>
                <a:ea typeface="Fira Code" pitchFamily="49" charset="0"/>
                <a:cs typeface="Fira Code" pitchFamily="49" charset="0"/>
              </a:rPr>
              <a:t>Diferença entre Qualidade de Software e Funcionalidade</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462213"/>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qualidade de software não deve ser confundida com funcionalidade. A funcionalidade refere-se às características e capacidades específicas do software, ou seja, o que o software faz. Por outro lado, a qualidade de software refere-se a como o software faz o que faz. Enquanto a funcionalidade está relacionada ao que o software oferece em termos de recursos e capacidades, a qualidade está relacionada a como ele oferece esses recursos.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Por exemplo, um software de processamento de texto pode ter a funcionalidade de permitir a formatação de texto e a criação de tabelas, mas a qualidade do software estará relacionada à facilidade de uso, à ausência de erros, à eficiência na execução de tarefas e à capacidade de ser atualizado facilmente.</a:t>
            </a:r>
          </a:p>
        </p:txBody>
      </p:sp>
    </p:spTree>
    <p:extLst>
      <p:ext uri="{BB962C8B-B14F-4D97-AF65-F5344CB8AC3E}">
        <p14:creationId xmlns:p14="http://schemas.microsoft.com/office/powerpoint/2010/main" val="904722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_Importância da Qualidade na Satisfação do Cliente e na Reputação da Empresa</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785652"/>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A qualidade de software desempenha um papel crítico na satisfação do cliente e na reputação da empresa por diversas razões: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Satisfação do Cliente:</a:t>
            </a:r>
            <a:r>
              <a:rPr lang="pt-BR" sz="1200" b="0" i="0" dirty="0">
                <a:solidFill>
                  <a:schemeClr val="bg1"/>
                </a:solidFill>
                <a:effectLst/>
                <a:latin typeface="Fira Code" pitchFamily="49" charset="0"/>
                <a:ea typeface="Fira Code" pitchFamily="49" charset="0"/>
                <a:cs typeface="Fira Code" pitchFamily="49" charset="0"/>
              </a:rPr>
              <a:t> A qualidade de software influencia diretamente a satisfação do cliente. Um software de alta qualidade atende às necessidades do usuário de forma eficaz e confiável, o que leva a uma experiência positiva. Usuários satisfeitos tendem a ser mais leais e propensos a recomendar o software a outras pessoas.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Reputação da Empresa:</a:t>
            </a:r>
            <a:r>
              <a:rPr lang="pt-BR" sz="1200" b="0" i="0" dirty="0">
                <a:solidFill>
                  <a:schemeClr val="bg1"/>
                </a:solidFill>
                <a:effectLst/>
                <a:latin typeface="Fira Code" pitchFamily="49" charset="0"/>
                <a:ea typeface="Fira Code" pitchFamily="49" charset="0"/>
                <a:cs typeface="Fira Code" pitchFamily="49" charset="0"/>
              </a:rPr>
              <a:t> A qualidade do software é um reflexo da qualidade dos processos de desenvolvimento de software de uma empresa. Empresas que entregam produtos de alta qualidade geralmente têm uma melhor reputação no mercado. Uma reputação positiva pode atrair mais clientes e parcerias de negócios.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Custos Reduzidos:</a:t>
            </a:r>
            <a:r>
              <a:rPr lang="pt-BR" sz="1200" b="0" i="0" dirty="0">
                <a:solidFill>
                  <a:schemeClr val="bg1"/>
                </a:solidFill>
                <a:effectLst/>
                <a:latin typeface="Fira Code" pitchFamily="49" charset="0"/>
                <a:ea typeface="Fira Code" pitchFamily="49" charset="0"/>
                <a:cs typeface="Fira Code" pitchFamily="49" charset="0"/>
              </a:rPr>
              <a:t> Software de baixa qualidade tende a resultar em custos mais altos de suporte, manutenção e correção de erros. Investir na qualidade desde o início pode economizar recursos a longo prazo.</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Competitividade:</a:t>
            </a:r>
            <a:r>
              <a:rPr lang="pt-BR" sz="1200" b="0" i="0" dirty="0">
                <a:solidFill>
                  <a:schemeClr val="bg1"/>
                </a:solidFill>
                <a:effectLst/>
                <a:latin typeface="Fira Code" pitchFamily="49" charset="0"/>
                <a:ea typeface="Fira Code" pitchFamily="49" charset="0"/>
                <a:cs typeface="Fira Code" pitchFamily="49" charset="0"/>
              </a:rPr>
              <a:t> Em um mercado cada vez mais competitivo, a qualidade do software pode ser um diferencial significativo. Empresas que oferecem software de alta qualidade têm vantagem competitiva.</a:t>
            </a:r>
          </a:p>
        </p:txBody>
      </p:sp>
    </p:spTree>
    <p:extLst>
      <p:ext uri="{BB962C8B-B14F-4D97-AF65-F5344CB8AC3E}">
        <p14:creationId xmlns:p14="http://schemas.microsoft.com/office/powerpoint/2010/main" val="1288898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_exercício em grupo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97031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Objetivo:</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O objetivo deste exercício em grupo é avaliar a qualidade de um software existente e identificar áreas de melhoria. Os participantes trabalharão em conjunto para analisar o software em relação a critérios de qualidade definidos e apresentar recomendações para aprimoramento.</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sz="1200" b="1" dirty="0">
                <a:solidFill>
                  <a:schemeClr val="bg1"/>
                </a:solidFill>
                <a:latin typeface="Fira Code" pitchFamily="49" charset="0"/>
                <a:ea typeface="Fira Code" pitchFamily="49" charset="0"/>
                <a:cs typeface="Fira Code" pitchFamily="49" charset="0"/>
              </a:rPr>
              <a:t>Instruções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Selecione um software para avaliação. Certifique-se de que  todos os membros do grupo tenham acesso a esse software. </a:t>
            </a:r>
          </a:p>
          <a:p>
            <a:pPr algn="just">
              <a:buFont typeface="+mj-lt"/>
              <a:buAutoNum type="arabicPeriod"/>
            </a:pPr>
            <a:r>
              <a:rPr lang="pt-BR" sz="1200" dirty="0">
                <a:solidFill>
                  <a:schemeClr val="bg1"/>
                </a:solidFill>
                <a:latin typeface="Fira Code" pitchFamily="49" charset="0"/>
                <a:ea typeface="Fira Code" pitchFamily="49" charset="0"/>
                <a:cs typeface="Fira Code" pitchFamily="49" charset="0"/>
              </a:rPr>
              <a:t>Utilize a Lista </a:t>
            </a:r>
            <a:r>
              <a:rPr lang="pt-BR" sz="1200" dirty="0">
                <a:solidFill>
                  <a:schemeClr val="tx1"/>
                </a:solidFill>
                <a:highlight>
                  <a:srgbClr val="FFFF00"/>
                </a:highlight>
                <a:latin typeface="Fira Code" pitchFamily="49" charset="0"/>
                <a:ea typeface="Fira Code" pitchFamily="49" charset="0"/>
                <a:cs typeface="Fira Code" pitchFamily="49" charset="0"/>
              </a:rPr>
              <a:t>do slide seguinte </a:t>
            </a:r>
            <a:r>
              <a:rPr lang="pt-BR" sz="1200" dirty="0">
                <a:solidFill>
                  <a:schemeClr val="bg1"/>
                </a:solidFill>
                <a:latin typeface="Fira Code" pitchFamily="49" charset="0"/>
                <a:ea typeface="Fira Code" pitchFamily="49" charset="0"/>
                <a:cs typeface="Fira Code" pitchFamily="49" charset="0"/>
              </a:rPr>
              <a:t>como base para avaliar os critérios de qualidade do software escolhido.</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Cada grupo terá a tarefa de avaliar o software em relação a cada um dos critérios de qualidade. Vocês devem discutir e documentar suas descobertas.</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Os grupos devem identificar pontos fortes e áreas de melhoria em relação a cada critério. Eles podem usar métricas específicas, testes de usabilidade, revisões de código, entre outros métodos de avaliação.</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Cada grupo deve preparar uma apresentação para compartilhar suas descobertas com os demais participantes. A apresentação deve incluir uma análise dos critérios de qualidade e recomendações para melhorar a qualidade do software.</a:t>
            </a:r>
          </a:p>
        </p:txBody>
      </p:sp>
    </p:spTree>
    <p:extLst>
      <p:ext uri="{BB962C8B-B14F-4D97-AF65-F5344CB8AC3E}">
        <p14:creationId xmlns:p14="http://schemas.microsoft.com/office/powerpoint/2010/main" val="3494068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CaixaDeTexto 10">
            <a:extLst>
              <a:ext uri="{FF2B5EF4-FFF2-40B4-BE49-F238E27FC236}">
                <a16:creationId xmlns:a16="http://schemas.microsoft.com/office/drawing/2014/main" id="{DB18E4BE-D26B-6140-22C0-F005CFCDEF67}"/>
              </a:ext>
            </a:extLst>
          </p:cNvPr>
          <p:cNvSpPr txBox="1"/>
          <p:nvPr/>
        </p:nvSpPr>
        <p:spPr>
          <a:xfrm>
            <a:off x="2266336" y="1907702"/>
            <a:ext cx="4611328" cy="1384995"/>
          </a:xfrm>
          <a:prstGeom prst="rect">
            <a:avLst/>
          </a:prstGeom>
          <a:noFill/>
        </p:spPr>
        <p:txBody>
          <a:bodyPr wrap="square">
            <a:spAutoFit/>
          </a:bodyPr>
          <a:lstStyle/>
          <a:p>
            <a:r>
              <a:rPr lang="pt-BR" dirty="0">
                <a:hlinkClick r:id="rId3"/>
              </a:rPr>
              <a:t>https://miro.com/welcomeonboard/Q3RSSjJlaEdlaHNoM096REQ5bFd4Y1FJWlFmMXJaVk1GeGJzdldWUG5VUzljY1YzeHk0SWZQeG43VmFvd0hhaHwzMDc0NDU3MzQ3NTU3NzU5MTQ0fDI=?share_link_id=325229781704</a:t>
            </a:r>
            <a:endParaRPr lang="pt-BR" dirty="0"/>
          </a:p>
          <a:p>
            <a:endParaRPr lang="pt-BR" dirty="0"/>
          </a:p>
        </p:txBody>
      </p:sp>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20553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_dinâmica</a:t>
            </a:r>
          </a:p>
        </p:txBody>
      </p:sp>
    </p:spTree>
    <p:extLst>
      <p:ext uri="{BB962C8B-B14F-4D97-AF65-F5344CB8AC3E}">
        <p14:creationId xmlns:p14="http://schemas.microsoft.com/office/powerpoint/2010/main" val="3326003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_exercício em grupo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4401205"/>
          </a:xfrm>
          <a:prstGeom prst="rect">
            <a:avLst/>
          </a:prstGeom>
          <a:noFill/>
        </p:spPr>
        <p:txBody>
          <a:bodyPr wrap="square" rtlCol="0">
            <a:spAutoFit/>
          </a:bodyPr>
          <a:lstStyle/>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Funcionalidade:</a:t>
            </a:r>
            <a:r>
              <a:rPr lang="pt-BR" b="0" i="0" dirty="0">
                <a:solidFill>
                  <a:schemeClr val="bg1"/>
                </a:solidFill>
                <a:effectLst/>
                <a:latin typeface="Fira Code" pitchFamily="49" charset="0"/>
                <a:ea typeface="Fira Code" pitchFamily="49" charset="0"/>
                <a:cs typeface="Fira Code" pitchFamily="49" charset="0"/>
              </a:rPr>
              <a:t> Avalia se o software atende às necessidades e funcionalidades esperadas. Inclui a análise de recursos, desempenho e capacidades do software.</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Confiabilidade:</a:t>
            </a:r>
            <a:r>
              <a:rPr lang="pt-BR" b="0" i="0" dirty="0">
                <a:solidFill>
                  <a:schemeClr val="bg1"/>
                </a:solidFill>
                <a:effectLst/>
                <a:latin typeface="Fira Code" pitchFamily="49" charset="0"/>
                <a:ea typeface="Fira Code" pitchFamily="49" charset="0"/>
                <a:cs typeface="Fira Code" pitchFamily="49" charset="0"/>
              </a:rPr>
              <a:t> Examina a capacidade do software de funcionar sem falhas, erros ou interrupções. Isso também envolve a capacidade de lidar com situações inesperadas.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Usabilidade:</a:t>
            </a:r>
            <a:r>
              <a:rPr lang="pt-BR" b="0" i="0" dirty="0">
                <a:solidFill>
                  <a:schemeClr val="bg1"/>
                </a:solidFill>
                <a:effectLst/>
                <a:latin typeface="Fira Code" pitchFamily="49" charset="0"/>
                <a:ea typeface="Fira Code" pitchFamily="49" charset="0"/>
                <a:cs typeface="Fira Code" pitchFamily="49" charset="0"/>
              </a:rPr>
              <a:t> Avalia a facilidade com que os usuários podem aprender a usar o software e realizar tarefas com eficiência. Isso envolve aspectos de interface do usuário, design e experiência do usuário.</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Eficiência:</a:t>
            </a:r>
            <a:r>
              <a:rPr lang="pt-BR" b="0" i="0" dirty="0">
                <a:solidFill>
                  <a:schemeClr val="bg1"/>
                </a:solidFill>
                <a:effectLst/>
                <a:latin typeface="Fira Code" pitchFamily="49" charset="0"/>
                <a:ea typeface="Fira Code" pitchFamily="49" charset="0"/>
                <a:cs typeface="Fira Code" pitchFamily="49" charset="0"/>
              </a:rPr>
              <a:t> Verifica a eficiência do software em termos de uso de recursos, como memória, processamento e largura de banda. Isso inclui a otimização do desempenho.</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Manutenibilidade:</a:t>
            </a:r>
            <a:r>
              <a:rPr lang="pt-BR" b="0" i="0" dirty="0">
                <a:solidFill>
                  <a:schemeClr val="bg1"/>
                </a:solidFill>
                <a:effectLst/>
                <a:latin typeface="Fira Code" pitchFamily="49" charset="0"/>
                <a:ea typeface="Fira Code" pitchFamily="49" charset="0"/>
                <a:cs typeface="Fira Code" pitchFamily="49" charset="0"/>
              </a:rPr>
              <a:t> Avalia o quão fácil é manter, atualizar e fazer correções no software. Isso envolve a estrutura do código, a documentação e a facilidade de implementação de mudanças.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Portabilidade:</a:t>
            </a:r>
            <a:r>
              <a:rPr lang="pt-BR" b="0" i="0" dirty="0">
                <a:solidFill>
                  <a:schemeClr val="bg1"/>
                </a:solidFill>
                <a:effectLst/>
                <a:latin typeface="Fira Code" pitchFamily="49" charset="0"/>
                <a:ea typeface="Fira Code" pitchFamily="49" charset="0"/>
                <a:cs typeface="Fira Code" pitchFamily="49" charset="0"/>
              </a:rPr>
              <a:t> Examina a capacidade do software de ser executado em diferentes plataformas, sistemas operacionais e ambientes. Isso é importante para a adaptabilidade do software a diversas situações.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Segurança:</a:t>
            </a:r>
            <a:r>
              <a:rPr lang="pt-BR" b="0" i="0" dirty="0">
                <a:solidFill>
                  <a:schemeClr val="bg1"/>
                </a:solidFill>
                <a:effectLst/>
                <a:latin typeface="Fira Code" pitchFamily="49" charset="0"/>
                <a:ea typeface="Fira Code" pitchFamily="49" charset="0"/>
                <a:cs typeface="Fira Code" pitchFamily="49" charset="0"/>
              </a:rPr>
              <a:t> Verifica a proteção do software contra ameaças e ataques, bem como a integridade dos dados. Isso inclui aspectos de autenticação, autorização e criptografia.</a:t>
            </a:r>
          </a:p>
        </p:txBody>
      </p:sp>
    </p:spTree>
    <p:extLst>
      <p:ext uri="{BB962C8B-B14F-4D97-AF65-F5344CB8AC3E}">
        <p14:creationId xmlns:p14="http://schemas.microsoft.com/office/powerpoint/2010/main" val="1331750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_métricas de SLO e SLA</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262979"/>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O SLO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a:t>
            </a:r>
            <a:r>
              <a:rPr lang="pt-BR" sz="1200" b="0" i="0" dirty="0">
                <a:solidFill>
                  <a:schemeClr val="bg1"/>
                </a:solidFill>
                <a:effectLst/>
                <a:latin typeface="Fira Code" pitchFamily="49" charset="0"/>
                <a:ea typeface="Fira Code" pitchFamily="49" charset="0"/>
                <a:cs typeface="Fira Code" pitchFamily="49" charset="0"/>
              </a:rPr>
              <a:t>) e o SLA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Agreement</a:t>
            </a:r>
            <a:r>
              <a:rPr lang="pt-BR" sz="1200" b="0" i="0" dirty="0">
                <a:solidFill>
                  <a:schemeClr val="bg1"/>
                </a:solidFill>
                <a:effectLst/>
                <a:latin typeface="Fira Code" pitchFamily="49" charset="0"/>
                <a:ea typeface="Fira Code" pitchFamily="49" charset="0"/>
                <a:cs typeface="Fira Code" pitchFamily="49" charset="0"/>
              </a:rPr>
              <a:t>) são termos comuns em gestão de serviços e desempenham um papel fundamental na garantia de qualidade e confiabilidade dos serviços prestados por uma organização.</a:t>
            </a:r>
          </a:p>
          <a:p>
            <a:pPr algn="just"/>
            <a:r>
              <a:rPr lang="pt-BR" sz="1200" b="0" i="0" dirty="0">
                <a:solidFill>
                  <a:schemeClr val="bg1"/>
                </a:solidFill>
                <a:effectLst/>
                <a:latin typeface="Fira Code" pitchFamily="49" charset="0"/>
                <a:ea typeface="Fira Code" pitchFamily="49" charset="0"/>
                <a:cs typeface="Fira Code" pitchFamily="49" charset="0"/>
              </a:rPr>
              <a:t>A principal diferença entre SLO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a:t>
            </a:r>
            <a:r>
              <a:rPr lang="pt-BR" sz="1200" b="0" i="0" dirty="0">
                <a:solidFill>
                  <a:schemeClr val="bg1"/>
                </a:solidFill>
                <a:effectLst/>
                <a:latin typeface="Fira Code" pitchFamily="49" charset="0"/>
                <a:ea typeface="Fira Code" pitchFamily="49" charset="0"/>
                <a:cs typeface="Fira Code" pitchFamily="49" charset="0"/>
              </a:rPr>
              <a:t>) e SLA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Agreement</a:t>
            </a:r>
            <a:r>
              <a:rPr lang="pt-BR" sz="1200" b="0" i="0" dirty="0">
                <a:solidFill>
                  <a:schemeClr val="bg1"/>
                </a:solidFill>
                <a:effectLst/>
                <a:latin typeface="Fira Code" pitchFamily="49" charset="0"/>
                <a:ea typeface="Fira Code" pitchFamily="49" charset="0"/>
                <a:cs typeface="Fira Code" pitchFamily="49" charset="0"/>
              </a:rPr>
              <a:t>) está no propósito e na natureza de cada um.</a:t>
            </a:r>
          </a:p>
          <a:p>
            <a:pPr algn="just"/>
            <a:endParaRPr lang="pt-BR" sz="1200" dirty="0">
              <a:solidFill>
                <a:schemeClr val="bg1"/>
              </a:solidFill>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Service </a:t>
            </a:r>
            <a:r>
              <a:rPr lang="pt-BR" sz="1200" b="1" i="0" dirty="0" err="1">
                <a:solidFill>
                  <a:schemeClr val="bg1"/>
                </a:solidFill>
                <a:effectLst/>
                <a:latin typeface="Fira Code" pitchFamily="49" charset="0"/>
                <a:ea typeface="Fira Code" pitchFamily="49" charset="0"/>
                <a:cs typeface="Fira Code" pitchFamily="49" charset="0"/>
              </a:rPr>
              <a:t>Level</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Objective</a:t>
            </a:r>
            <a:r>
              <a:rPr lang="pt-BR" sz="1200" b="1" i="0" dirty="0">
                <a:solidFill>
                  <a:schemeClr val="bg1"/>
                </a:solidFill>
                <a:effectLst/>
                <a:latin typeface="Fira Code" pitchFamily="49" charset="0"/>
                <a:ea typeface="Fira Code" pitchFamily="49" charset="0"/>
                <a:cs typeface="Fira Code" pitchFamily="49" charset="0"/>
              </a:rPr>
              <a:t> (SLO)</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Um SLO é uma métrica quantitativa que define metas específicas de desempenho para um serviço. Essas metas geralmente se baseiam em medidas como tempo de resposta, disponibilidade, latência, tempo de atividade, taxa de erro, e outros indicadores de qualidade do serviço.</a:t>
            </a:r>
          </a:p>
          <a:p>
            <a:pPr marL="457200" lvl="1" algn="just"/>
            <a:r>
              <a:rPr lang="pt-BR" sz="1200" b="0" i="0" dirty="0">
                <a:solidFill>
                  <a:schemeClr val="bg1"/>
                </a:solidFill>
                <a:effectLst/>
                <a:latin typeface="Fira Code" pitchFamily="49" charset="0"/>
                <a:ea typeface="Fira Code" pitchFamily="49" charset="0"/>
                <a:cs typeface="Fira Code" pitchFamily="49" charset="0"/>
              </a:rPr>
              <a:t>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são usados para estabelecer expectativas claras em relação ao desempenho do serviço, tanto para a equipe de operações que gerencia o serviço quanto para os usuários finais.</a:t>
            </a:r>
          </a:p>
          <a:p>
            <a:pPr marL="457200" lvl="1" algn="just"/>
            <a:r>
              <a:rPr lang="pt-BR" sz="1200" b="0" i="0" dirty="0">
                <a:solidFill>
                  <a:schemeClr val="bg1"/>
                </a:solidFill>
                <a:effectLst/>
                <a:latin typeface="Fira Code" pitchFamily="49" charset="0"/>
                <a:ea typeface="Fira Code" pitchFamily="49" charset="0"/>
                <a:cs typeface="Fira Code" pitchFamily="49" charset="0"/>
              </a:rPr>
              <a:t>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são geralmente definidos com base nas necessidades do cliente e nas expectativas de desempenho do serviço, e podem variar de um serviço para outro.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Service </a:t>
            </a:r>
            <a:r>
              <a:rPr lang="pt-BR" sz="1200" b="1" i="0" dirty="0" err="1">
                <a:solidFill>
                  <a:schemeClr val="bg1"/>
                </a:solidFill>
                <a:effectLst/>
                <a:latin typeface="Fira Code" pitchFamily="49" charset="0"/>
                <a:ea typeface="Fira Code" pitchFamily="49" charset="0"/>
                <a:cs typeface="Fira Code" pitchFamily="49" charset="0"/>
              </a:rPr>
              <a:t>Level</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Agreement</a:t>
            </a:r>
            <a:r>
              <a:rPr lang="pt-BR" sz="1200" b="1" i="0" dirty="0">
                <a:solidFill>
                  <a:schemeClr val="bg1"/>
                </a:solidFill>
                <a:effectLst/>
                <a:latin typeface="Fira Code" pitchFamily="49" charset="0"/>
                <a:ea typeface="Fira Code" pitchFamily="49" charset="0"/>
                <a:cs typeface="Fira Code" pitchFamily="49" charset="0"/>
              </a:rPr>
              <a:t> (SLA)</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Um SLA é um contrato formal entre um provedor de serviços e seus clientes que estabelece os compromissos e responsabilidades em relação ao desempenho do serviço. Isso inclui 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que descrevem as metas específicas de desempenho que o provedor do serviço se compromete a atender.</a:t>
            </a:r>
          </a:p>
          <a:p>
            <a:pPr marL="457200" lvl="1" algn="just"/>
            <a:r>
              <a:rPr lang="pt-BR" sz="1200" b="0" i="0" dirty="0">
                <a:solidFill>
                  <a:schemeClr val="bg1"/>
                </a:solidFill>
                <a:effectLst/>
                <a:latin typeface="Fira Code" pitchFamily="49" charset="0"/>
                <a:ea typeface="Fira Code" pitchFamily="49" charset="0"/>
                <a:cs typeface="Fira Code" pitchFamily="49" charset="0"/>
              </a:rPr>
              <a:t>Além dos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o SLA pode incluir informações sobre penalidades ou recompensas para o provedor de serviços em caso de não cumprimento ou superação das metas de desempenho estabelecidas.</a:t>
            </a:r>
          </a:p>
          <a:p>
            <a:pPr marL="457200" lvl="1" algn="just"/>
            <a:r>
              <a:rPr lang="pt-BR" sz="1200" b="0" i="0" dirty="0">
                <a:solidFill>
                  <a:schemeClr val="bg1"/>
                </a:solidFill>
                <a:effectLst/>
                <a:latin typeface="Fira Code" pitchFamily="49" charset="0"/>
                <a:ea typeface="Fira Code" pitchFamily="49" charset="0"/>
                <a:cs typeface="Fira Code" pitchFamily="49" charset="0"/>
              </a:rPr>
              <a:t>O SLA é um documento legal que define os termos do acordo entre as partes e fornece uma base para a resolução de disputas ou reclamações relacionadas ao desempenho do serviço.</a:t>
            </a:r>
          </a:p>
          <a:p>
            <a:pPr algn="just"/>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017796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_definindo </a:t>
            </a:r>
            <a:r>
              <a:rPr lang="pt-BR" b="1" i="0" dirty="0" err="1">
                <a:solidFill>
                  <a:srgbClr val="92D050"/>
                </a:solidFill>
                <a:effectLst/>
                <a:latin typeface="Fira Code" pitchFamily="49" charset="0"/>
                <a:ea typeface="Fira Code" pitchFamily="49" charset="0"/>
                <a:cs typeface="Fira Code" pitchFamily="49" charset="0"/>
              </a:rPr>
              <a:t>SLO’s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393784"/>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Definindo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Objectives</a:t>
            </a:r>
            <a:r>
              <a:rPr lang="pt-BR" sz="1200" b="0" i="0" dirty="0">
                <a:solidFill>
                  <a:schemeClr val="bg1"/>
                </a:solidFill>
                <a:effectLst/>
                <a:latin typeface="Fira Code" pitchFamily="49" charset="0"/>
                <a:ea typeface="Fira Code" pitchFamily="49" charset="0"/>
                <a:cs typeface="Fira Code" pitchFamily="49" charset="0"/>
              </a:rPr>
              <a:t>), você está estabelecendo metas claras e específicas para o desempenho de um serviço. Esses objetivos devem ser mensuráveis e quantitativos, de modo que você possa avaliar o quão bem o serviço está funcionando.</a:t>
            </a:r>
          </a:p>
          <a:p>
            <a:pPr algn="just"/>
            <a:endParaRPr lang="pt-BR" sz="1200" dirty="0">
              <a:solidFill>
                <a:schemeClr val="bg1"/>
              </a:solidFill>
              <a:latin typeface="Fira Code" pitchFamily="49" charset="0"/>
              <a:ea typeface="Fira Code" pitchFamily="49" charset="0"/>
              <a:cs typeface="Fira Code" pitchFamily="49" charset="0"/>
            </a:endParaRPr>
          </a:p>
          <a:p>
            <a:pPr algn="just"/>
            <a:r>
              <a:rPr lang="pt-BR" sz="1200" dirty="0">
                <a:solidFill>
                  <a:schemeClr val="bg1"/>
                </a:solidFill>
                <a:latin typeface="Fira Code" pitchFamily="49" charset="0"/>
                <a:ea typeface="Fira Code" pitchFamily="49" charset="0"/>
                <a:cs typeface="Fira Code" pitchFamily="49" charset="0"/>
              </a:rPr>
              <a:t>Exemplos:</a:t>
            </a:r>
          </a:p>
          <a:p>
            <a:pPr algn="just"/>
            <a:endParaRPr lang="pt-BR" sz="1200" dirty="0">
              <a:solidFill>
                <a:schemeClr val="bg1"/>
              </a:solidFill>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Tempo de Resposta:</a:t>
            </a:r>
            <a:r>
              <a:rPr lang="pt-BR" sz="1100" b="0" i="0" dirty="0">
                <a:solidFill>
                  <a:schemeClr val="bg1"/>
                </a:solidFill>
                <a:effectLst/>
                <a:latin typeface="Fira Code" pitchFamily="49" charset="0"/>
                <a:ea typeface="Fira Code" pitchFamily="49" charset="0"/>
                <a:cs typeface="Fira Code" pitchFamily="49" charset="0"/>
              </a:rPr>
              <a:t> Um SLO para o tempo de resposta pode ser definido, por exemplo, como "90% das solicitações de serviço devem ser respondidas em menos de 100 milissegundos.”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Disponibilidade:</a:t>
            </a:r>
            <a:r>
              <a:rPr lang="pt-BR" sz="1100" b="0" i="0" dirty="0">
                <a:solidFill>
                  <a:schemeClr val="bg1"/>
                </a:solidFill>
                <a:effectLst/>
                <a:latin typeface="Fira Code" pitchFamily="49" charset="0"/>
                <a:ea typeface="Fira Code" pitchFamily="49" charset="0"/>
                <a:cs typeface="Fira Code" pitchFamily="49" charset="0"/>
              </a:rPr>
              <a:t> Para um serviço online, um SLO de disponibilidade pode ser "O serviço deve estar disponível e funcional 99,9% do tempo em um mês.”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Latência:</a:t>
            </a:r>
            <a:r>
              <a:rPr lang="pt-BR" sz="1100" b="0" i="0" dirty="0">
                <a:solidFill>
                  <a:schemeClr val="bg1"/>
                </a:solidFill>
                <a:effectLst/>
                <a:latin typeface="Fira Code" pitchFamily="49" charset="0"/>
                <a:ea typeface="Fira Code" pitchFamily="49" charset="0"/>
                <a:cs typeface="Fira Code" pitchFamily="49" charset="0"/>
              </a:rPr>
              <a:t> Para um serviço de processamento de pagamentos, um SLO de latência poderia ser "A latência média de processamento de transações não deve exceder 50 milissegundos.”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Tempo de Atividade:</a:t>
            </a:r>
            <a:r>
              <a:rPr lang="pt-BR" sz="1100" b="0" i="0" dirty="0">
                <a:solidFill>
                  <a:schemeClr val="bg1"/>
                </a:solidFill>
                <a:effectLst/>
                <a:latin typeface="Fira Code" pitchFamily="49" charset="0"/>
                <a:ea typeface="Fira Code" pitchFamily="49" charset="0"/>
                <a:cs typeface="Fira Code" pitchFamily="49" charset="0"/>
              </a:rPr>
              <a:t> Para um serviço crítico, um SLO de tempo de atividade pode ser "O serviço não deve ficar inoperante por mais de 5 minutos consecutivos em um mês.”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Taxa de Erro:</a:t>
            </a:r>
            <a:r>
              <a:rPr lang="pt-BR" sz="1100" b="0" i="0" dirty="0">
                <a:solidFill>
                  <a:schemeClr val="bg1"/>
                </a:solidFill>
                <a:effectLst/>
                <a:latin typeface="Fira Code" pitchFamily="49" charset="0"/>
                <a:ea typeface="Fira Code" pitchFamily="49" charset="0"/>
                <a:cs typeface="Fira Code" pitchFamily="49" charset="0"/>
              </a:rPr>
              <a:t> Para um sistema de armazenamento de dados, um SLO de taxa de erro poderia ser "Menos de 0,1% das operações de leitura/gravação devem resultar em erros.”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Utilização de Recursos:</a:t>
            </a:r>
            <a:r>
              <a:rPr lang="pt-BR" sz="1100" b="0" i="0" dirty="0">
                <a:solidFill>
                  <a:schemeClr val="bg1"/>
                </a:solidFill>
                <a:effectLst/>
                <a:latin typeface="Fira Code" pitchFamily="49" charset="0"/>
                <a:ea typeface="Fira Code" pitchFamily="49" charset="0"/>
                <a:cs typeface="Fira Code" pitchFamily="49" charset="0"/>
              </a:rPr>
              <a:t> Para um ambiente de computação em nuvem, um SLO pode ser "A utilização média dos recursos não deve exceder 80% da capacidade disponível."</a:t>
            </a:r>
          </a:p>
          <a:p>
            <a:pPr algn="just"/>
            <a:endParaRPr lang="pt-BR" sz="900" b="0" i="0" dirty="0">
              <a:solidFill>
                <a:schemeClr val="bg1"/>
              </a:solidFill>
              <a:effectLst/>
              <a:latin typeface="Fira Code" pitchFamily="49" charset="0"/>
              <a:ea typeface="Fira Code" pitchFamily="49" charset="0"/>
              <a:cs typeface="Fira Code" pitchFamily="49" charset="0"/>
            </a:endParaRPr>
          </a:p>
          <a:p>
            <a:pPr algn="just"/>
            <a:endParaRPr lang="pt-BR" sz="900" dirty="0">
              <a:solidFill>
                <a:schemeClr val="bg1"/>
              </a:solidFill>
              <a:latin typeface="Fira Code" pitchFamily="49" charset="0"/>
              <a:ea typeface="Fira Code" pitchFamily="49" charset="0"/>
              <a:cs typeface="Fira Code" pitchFamily="49" charset="0"/>
            </a:endParaRPr>
          </a:p>
          <a:p>
            <a:pPr algn="l"/>
            <a:r>
              <a:rPr lang="pt-BR" sz="1200" b="1" i="0" dirty="0">
                <a:solidFill>
                  <a:srgbClr val="92D050"/>
                </a:solidFill>
                <a:effectLst/>
                <a:latin typeface="Fira Code" pitchFamily="49" charset="0"/>
                <a:ea typeface="Fira Code" pitchFamily="49" charset="0"/>
                <a:cs typeface="Fira Code" pitchFamily="49" charset="0"/>
              </a:rPr>
              <a:t>Lembre-se de que os </a:t>
            </a:r>
            <a:r>
              <a:rPr lang="pt-BR" sz="1200" b="1" i="0" dirty="0" err="1">
                <a:solidFill>
                  <a:srgbClr val="92D050"/>
                </a:solidFill>
                <a:effectLst/>
                <a:latin typeface="Fira Code" pitchFamily="49" charset="0"/>
                <a:ea typeface="Fira Code" pitchFamily="49" charset="0"/>
                <a:cs typeface="Fira Code" pitchFamily="49" charset="0"/>
              </a:rPr>
              <a:t>SLOs</a:t>
            </a:r>
            <a:r>
              <a:rPr lang="pt-BR" sz="1200" b="1" i="0" dirty="0">
                <a:solidFill>
                  <a:srgbClr val="92D050"/>
                </a:solidFill>
                <a:effectLst/>
                <a:latin typeface="Fira Code" pitchFamily="49" charset="0"/>
                <a:ea typeface="Fira Code" pitchFamily="49" charset="0"/>
                <a:cs typeface="Fira Code" pitchFamily="49" charset="0"/>
              </a:rPr>
              <a:t> devem ser definidos de acordo com as necessidades e expectativas dos clientes, bem como com as capacidades do sistema. Eles são uma parte fundamental da gestão de serviços e ajudam a medir o desempenho, identificar áreas de melhoria e manter a transparência na prestação de serviços.</a:t>
            </a:r>
          </a:p>
          <a:p>
            <a:br>
              <a:rPr lang="pt-BR" sz="1050" dirty="0"/>
            </a:br>
            <a:endParaRPr lang="pt-BR" sz="9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012070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_exemplos em cenários reais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047536"/>
          </a:xfrm>
          <a:prstGeom prst="rect">
            <a:avLst/>
          </a:prstGeom>
          <a:noFill/>
        </p:spPr>
        <p:txBody>
          <a:bodyPr wrap="square" rtlCol="0">
            <a:spAutoFit/>
          </a:bodyPr>
          <a:lstStyle/>
          <a:p>
            <a:pPr algn="just"/>
            <a:r>
              <a:rPr lang="pt-BR" b="1" i="0" dirty="0">
                <a:solidFill>
                  <a:srgbClr val="92D050"/>
                </a:solidFill>
                <a:effectLst/>
                <a:latin typeface="Fira Code" pitchFamily="49" charset="0"/>
                <a:ea typeface="Fira Code" pitchFamily="49" charset="0"/>
                <a:cs typeface="Fira Code" pitchFamily="49" charset="0"/>
              </a:rPr>
              <a:t>E-Commerce:</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Tempo de Carregamento da Página:</a:t>
            </a:r>
            <a:r>
              <a:rPr lang="pt-BR" b="0" i="0" dirty="0">
                <a:solidFill>
                  <a:schemeClr val="bg1"/>
                </a:solidFill>
                <a:effectLst/>
                <a:latin typeface="Fira Code" pitchFamily="49" charset="0"/>
                <a:ea typeface="Fira Code" pitchFamily="49" charset="0"/>
                <a:cs typeface="Fira Code" pitchFamily="49" charset="0"/>
              </a:rPr>
              <a:t> "O tempo médio de carregamento das páginas do site deve ser inferior a 3 segundos."</a:t>
            </a:r>
          </a:p>
          <a:p>
            <a:pPr algn="just"/>
            <a:r>
              <a:rPr lang="pt-BR" b="1" i="0" dirty="0">
                <a:solidFill>
                  <a:schemeClr val="bg1"/>
                </a:solidFill>
                <a:effectLst/>
                <a:latin typeface="Fira Code" pitchFamily="49" charset="0"/>
                <a:ea typeface="Fira Code" pitchFamily="49" charset="0"/>
                <a:cs typeface="Fira Code" pitchFamily="49" charset="0"/>
              </a:rPr>
              <a:t>Disponibilidade do Carrinho de Compras:</a:t>
            </a:r>
            <a:r>
              <a:rPr lang="pt-BR" b="0" i="0" dirty="0">
                <a:solidFill>
                  <a:schemeClr val="bg1"/>
                </a:solidFill>
                <a:effectLst/>
                <a:latin typeface="Fira Code" pitchFamily="49" charset="0"/>
                <a:ea typeface="Fira Code" pitchFamily="49" charset="0"/>
                <a:cs typeface="Fira Code" pitchFamily="49" charset="0"/>
              </a:rPr>
              <a:t> "O carrinho de compras deve estar disponível 99% do tempo durante as horas de pico de compras."</a:t>
            </a:r>
          </a:p>
          <a:p>
            <a:pPr algn="just"/>
            <a:r>
              <a:rPr lang="pt-BR" b="1" i="0" dirty="0">
                <a:solidFill>
                  <a:schemeClr val="bg1"/>
                </a:solidFill>
                <a:effectLst/>
                <a:latin typeface="Fira Code" pitchFamily="49" charset="0"/>
                <a:ea typeface="Fira Code" pitchFamily="49" charset="0"/>
                <a:cs typeface="Fira Code" pitchFamily="49" charset="0"/>
              </a:rPr>
              <a:t>Taxa de Conclusão de Compra:</a:t>
            </a:r>
            <a:r>
              <a:rPr lang="pt-BR" b="0" i="0" dirty="0">
                <a:solidFill>
                  <a:schemeClr val="bg1"/>
                </a:solidFill>
                <a:effectLst/>
                <a:latin typeface="Fira Code" pitchFamily="49" charset="0"/>
                <a:ea typeface="Fira Code" pitchFamily="49" charset="0"/>
                <a:cs typeface="Fira Code" pitchFamily="49" charset="0"/>
              </a:rPr>
              <a:t> "A taxa de conclusão de compra deve ser de pelo menos 90% para os usuários que adicionaram produtos ao carrinho.”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Streaming de Vídeo:</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Resolução de Vídeo:</a:t>
            </a:r>
            <a:r>
              <a:rPr lang="pt-BR" b="0" i="0" dirty="0">
                <a:solidFill>
                  <a:schemeClr val="bg1"/>
                </a:solidFill>
                <a:effectLst/>
                <a:latin typeface="Fira Code" pitchFamily="49" charset="0"/>
                <a:ea typeface="Fira Code" pitchFamily="49" charset="0"/>
                <a:cs typeface="Fira Code" pitchFamily="49" charset="0"/>
              </a:rPr>
              <a:t> "95% dos usuários devem ser capazes de transmitir vídeos em qualidade HD (720p ou superior) sem interrupções."</a:t>
            </a:r>
          </a:p>
          <a:p>
            <a:pPr algn="just"/>
            <a:r>
              <a:rPr lang="pt-BR" b="1" i="0" dirty="0">
                <a:solidFill>
                  <a:schemeClr val="bg1"/>
                </a:solidFill>
                <a:effectLst/>
                <a:latin typeface="Fira Code" pitchFamily="49" charset="0"/>
                <a:ea typeface="Fira Code" pitchFamily="49" charset="0"/>
                <a:cs typeface="Fira Code" pitchFamily="49" charset="0"/>
              </a:rPr>
              <a:t>Tempo de Inicialização do Vídeo:</a:t>
            </a:r>
            <a:r>
              <a:rPr lang="pt-BR" b="0" i="0" dirty="0">
                <a:solidFill>
                  <a:schemeClr val="bg1"/>
                </a:solidFill>
                <a:effectLst/>
                <a:latin typeface="Fira Code" pitchFamily="49" charset="0"/>
                <a:ea typeface="Fira Code" pitchFamily="49" charset="0"/>
                <a:cs typeface="Fira Code" pitchFamily="49" charset="0"/>
              </a:rPr>
              <a:t> "O tempo médio de inicialização de um vídeo não deve exceder 2 segundos."</a:t>
            </a:r>
          </a:p>
          <a:p>
            <a:pPr algn="just"/>
            <a:r>
              <a:rPr lang="pt-BR" b="1" i="0" dirty="0">
                <a:solidFill>
                  <a:schemeClr val="bg1"/>
                </a:solidFill>
                <a:effectLst/>
                <a:latin typeface="Fira Code" pitchFamily="49" charset="0"/>
                <a:ea typeface="Fira Code" pitchFamily="49" charset="0"/>
                <a:cs typeface="Fira Code" pitchFamily="49" charset="0"/>
              </a:rPr>
              <a:t>Disponibilidade do Serviço:</a:t>
            </a:r>
            <a:r>
              <a:rPr lang="pt-BR" b="0" i="0" dirty="0">
                <a:solidFill>
                  <a:schemeClr val="bg1"/>
                </a:solidFill>
                <a:effectLst/>
                <a:latin typeface="Fira Code" pitchFamily="49" charset="0"/>
                <a:ea typeface="Fira Code" pitchFamily="49" charset="0"/>
                <a:cs typeface="Fira Code" pitchFamily="49" charset="0"/>
              </a:rPr>
              <a:t> "O serviço de streaming de vídeo deve estar disponível 99,9% do tempo em um mês.”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Serviços em Nuvem:</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Disponibilidade da Máquina Virtual:</a:t>
            </a:r>
            <a:r>
              <a:rPr lang="pt-BR" b="0" i="0" dirty="0">
                <a:solidFill>
                  <a:schemeClr val="bg1"/>
                </a:solidFill>
                <a:effectLst/>
                <a:latin typeface="Fira Code" pitchFamily="49" charset="0"/>
                <a:ea typeface="Fira Code" pitchFamily="49" charset="0"/>
                <a:cs typeface="Fira Code" pitchFamily="49" charset="0"/>
              </a:rPr>
              <a:t> "As máquinas virtuais devem estar disponíveis 99,95% do tempo durante o mês."</a:t>
            </a:r>
          </a:p>
          <a:p>
            <a:pPr algn="just"/>
            <a:r>
              <a:rPr lang="pt-BR" b="1" i="0" dirty="0">
                <a:solidFill>
                  <a:schemeClr val="bg1"/>
                </a:solidFill>
                <a:effectLst/>
                <a:latin typeface="Fira Code" pitchFamily="49" charset="0"/>
                <a:ea typeface="Fira Code" pitchFamily="49" charset="0"/>
                <a:cs typeface="Fira Code" pitchFamily="49" charset="0"/>
              </a:rPr>
              <a:t>Tempo de Resposta da API:</a:t>
            </a:r>
            <a:r>
              <a:rPr lang="pt-BR" b="0" i="0" dirty="0">
                <a:solidFill>
                  <a:schemeClr val="bg1"/>
                </a:solidFill>
                <a:effectLst/>
                <a:latin typeface="Fira Code" pitchFamily="49" charset="0"/>
                <a:ea typeface="Fira Code" pitchFamily="49" charset="0"/>
                <a:cs typeface="Fira Code" pitchFamily="49" charset="0"/>
              </a:rPr>
              <a:t> "O tempo médio de resposta da API não deve exceder 100 milissegundos."</a:t>
            </a:r>
          </a:p>
          <a:p>
            <a:pPr algn="just"/>
            <a:r>
              <a:rPr lang="pt-BR" b="1" i="0" dirty="0">
                <a:solidFill>
                  <a:schemeClr val="bg1"/>
                </a:solidFill>
                <a:effectLst/>
                <a:latin typeface="Fira Code" pitchFamily="49" charset="0"/>
                <a:ea typeface="Fira Code" pitchFamily="49" charset="0"/>
                <a:cs typeface="Fira Code" pitchFamily="49" charset="0"/>
              </a:rPr>
              <a:t>Recuperação de Desastres:</a:t>
            </a:r>
            <a:r>
              <a:rPr lang="pt-BR" b="0" i="0" dirty="0">
                <a:solidFill>
                  <a:schemeClr val="bg1"/>
                </a:solidFill>
                <a:effectLst/>
                <a:latin typeface="Fira Code" pitchFamily="49" charset="0"/>
                <a:ea typeface="Fira Code" pitchFamily="49" charset="0"/>
                <a:cs typeface="Fira Code" pitchFamily="49" charset="0"/>
              </a:rPr>
              <a:t> "Em caso de falha, o tempo de recuperação de desastres não deve exceder 4 horas."</a:t>
            </a:r>
          </a:p>
        </p:txBody>
      </p:sp>
    </p:spTree>
    <p:extLst>
      <p:ext uri="{BB962C8B-B14F-4D97-AF65-F5344CB8AC3E}">
        <p14:creationId xmlns:p14="http://schemas.microsoft.com/office/powerpoint/2010/main" val="3797371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_medindo e </a:t>
            </a:r>
            <a:r>
              <a:rPr lang="pt-BR" b="1" dirty="0">
                <a:solidFill>
                  <a:srgbClr val="92D050"/>
                </a:solidFill>
                <a:latin typeface="Fira Code" pitchFamily="49" charset="0"/>
                <a:ea typeface="Fira Code" pitchFamily="49" charset="0"/>
                <a:cs typeface="Fira Code" pitchFamily="49" charset="0"/>
              </a:rPr>
              <a:t>monitorando os </a:t>
            </a:r>
            <a:r>
              <a:rPr lang="pt-BR" b="1" dirty="0" err="1">
                <a:solidFill>
                  <a:srgbClr val="92D050"/>
                </a:solidFill>
                <a:latin typeface="Fira Code" pitchFamily="49" charset="0"/>
                <a:ea typeface="Fira Code" pitchFamily="49" charset="0"/>
                <a:cs typeface="Fira Code" pitchFamily="49" charset="0"/>
              </a:rPr>
              <a:t>SLOs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3323987"/>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Medir e monitorar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Objectives</a:t>
            </a:r>
            <a:r>
              <a:rPr lang="pt-BR" b="0" i="0" dirty="0">
                <a:solidFill>
                  <a:schemeClr val="bg1"/>
                </a:solidFill>
                <a:effectLst/>
                <a:latin typeface="Fira Code" pitchFamily="49" charset="0"/>
                <a:ea typeface="Fira Code" pitchFamily="49" charset="0"/>
                <a:cs typeface="Fira Code" pitchFamily="49" charset="0"/>
              </a:rPr>
              <a:t>) é uma parte crítica da gestão de serviços para garantir que o serviço atenda às metas de desempenho estabelecidas.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Métodos para Medir o Desempenho do Serviço:</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Métricas de Desempenho:</a:t>
            </a:r>
            <a:r>
              <a:rPr lang="pt-BR" b="0" i="0" dirty="0">
                <a:solidFill>
                  <a:schemeClr val="bg1"/>
                </a:solidFill>
                <a:effectLst/>
                <a:latin typeface="Fira Code" pitchFamily="49" charset="0"/>
                <a:ea typeface="Fira Code" pitchFamily="49" charset="0"/>
                <a:cs typeface="Fira Code" pitchFamily="49" charset="0"/>
              </a:rPr>
              <a:t> Identifique as métricas chave que estão alinhadas com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Isso pode incluir tempos de resposta, disponibilidade, latência, taxa de erro e outros indicadores de qualidade relevantes para o seu serviço.</a:t>
            </a:r>
          </a:p>
          <a:p>
            <a:pPr algn="just"/>
            <a:r>
              <a:rPr lang="pt-BR" b="1" i="0" dirty="0">
                <a:solidFill>
                  <a:schemeClr val="bg1"/>
                </a:solidFill>
                <a:effectLst/>
                <a:latin typeface="Fira Code" pitchFamily="49" charset="0"/>
                <a:ea typeface="Fira Code" pitchFamily="49" charset="0"/>
                <a:cs typeface="Fira Code" pitchFamily="49" charset="0"/>
              </a:rPr>
              <a:t>Testes de Carga:</a:t>
            </a:r>
            <a:r>
              <a:rPr lang="pt-BR" b="0" i="0" dirty="0">
                <a:solidFill>
                  <a:schemeClr val="bg1"/>
                </a:solidFill>
                <a:effectLst/>
                <a:latin typeface="Fira Code" pitchFamily="49" charset="0"/>
                <a:ea typeface="Fira Code" pitchFamily="49" charset="0"/>
                <a:cs typeface="Fira Code" pitchFamily="49" charset="0"/>
              </a:rPr>
              <a:t> Realize testes de carga para avaliar como o serviço se comporta sob condições de uso intensivo. Isso ajuda a entender o desempenho em situações de pico.</a:t>
            </a:r>
          </a:p>
          <a:p>
            <a:pPr algn="just"/>
            <a:r>
              <a:rPr lang="pt-BR" b="1" i="0" dirty="0">
                <a:solidFill>
                  <a:schemeClr val="bg1"/>
                </a:solidFill>
                <a:effectLst/>
                <a:latin typeface="Fira Code" pitchFamily="49" charset="0"/>
                <a:ea typeface="Fira Code" pitchFamily="49" charset="0"/>
                <a:cs typeface="Fira Code" pitchFamily="49" charset="0"/>
              </a:rPr>
              <a:t>Monitoramento em Tempo Real:</a:t>
            </a:r>
            <a:r>
              <a:rPr lang="pt-BR" b="0" i="0" dirty="0">
                <a:solidFill>
                  <a:schemeClr val="bg1"/>
                </a:solidFill>
                <a:effectLst/>
                <a:latin typeface="Fira Code" pitchFamily="49" charset="0"/>
                <a:ea typeface="Fira Code" pitchFamily="49" charset="0"/>
                <a:cs typeface="Fira Code" pitchFamily="49" charset="0"/>
              </a:rPr>
              <a:t> Implemente monitoramento em tempo real para rastrear constantemente o desempenho do serviço e as métricas relevantes.</a:t>
            </a:r>
          </a:p>
          <a:p>
            <a:pPr algn="just"/>
            <a:r>
              <a:rPr lang="pt-BR" b="1" i="0" dirty="0">
                <a:solidFill>
                  <a:schemeClr val="bg1"/>
                </a:solidFill>
                <a:effectLst/>
                <a:latin typeface="Fira Code" pitchFamily="49" charset="0"/>
                <a:ea typeface="Fira Code" pitchFamily="49" charset="0"/>
                <a:cs typeface="Fira Code" pitchFamily="49" charset="0"/>
              </a:rPr>
              <a:t>Análise de Registros (Logs):</a:t>
            </a:r>
            <a:r>
              <a:rPr lang="pt-BR" b="0" i="0" dirty="0">
                <a:solidFill>
                  <a:schemeClr val="bg1"/>
                </a:solidFill>
                <a:effectLst/>
                <a:latin typeface="Fira Code" pitchFamily="49" charset="0"/>
                <a:ea typeface="Fira Code" pitchFamily="49" charset="0"/>
                <a:cs typeface="Fira Code" pitchFamily="49" charset="0"/>
              </a:rPr>
              <a:t> Analise registros de eventos e registros de servidor para identificar problemas e tendências de desempenho.</a:t>
            </a:r>
          </a:p>
        </p:txBody>
      </p:sp>
    </p:spTree>
    <p:extLst>
      <p:ext uri="{BB962C8B-B14F-4D97-AF65-F5344CB8AC3E}">
        <p14:creationId xmlns:p14="http://schemas.microsoft.com/office/powerpoint/2010/main" val="3755982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_ferramentas de monitoramento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4616648"/>
          </a:xfrm>
          <a:prstGeom prst="rect">
            <a:avLst/>
          </a:prstGeom>
          <a:noFill/>
        </p:spPr>
        <p:txBody>
          <a:bodyPr wrap="square" rtlCol="0">
            <a:spAutoFit/>
          </a:bodyPr>
          <a:lstStyle/>
          <a:p>
            <a:pPr algn="just"/>
            <a:r>
              <a:rPr lang="pt-BR" b="1" i="0" dirty="0" err="1">
                <a:solidFill>
                  <a:schemeClr val="bg1"/>
                </a:solidFill>
                <a:effectLst/>
                <a:latin typeface="Fira Code" pitchFamily="49" charset="0"/>
                <a:ea typeface="Fira Code" pitchFamily="49" charset="0"/>
                <a:cs typeface="Fira Code" pitchFamily="49" charset="0"/>
              </a:rPr>
              <a:t>Prometheus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ferramenta de código aberto para monitoramento e alertas que coleta e armazena métricas de sistemas e serviços.</a:t>
            </a:r>
          </a:p>
          <a:p>
            <a:pPr algn="just"/>
            <a:r>
              <a:rPr lang="pt-BR" b="1" i="0" dirty="0" err="1">
                <a:solidFill>
                  <a:schemeClr val="bg1"/>
                </a:solidFill>
                <a:effectLst/>
                <a:latin typeface="Fira Code" pitchFamily="49" charset="0"/>
                <a:ea typeface="Fira Code" pitchFamily="49" charset="0"/>
                <a:cs typeface="Fira Code" pitchFamily="49" charset="0"/>
              </a:rPr>
              <a:t>Grafana</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plataforma que funciona bem com </a:t>
            </a:r>
            <a:r>
              <a:rPr lang="pt-BR" b="0" i="0" dirty="0" err="1">
                <a:solidFill>
                  <a:schemeClr val="bg1"/>
                </a:solidFill>
                <a:effectLst/>
                <a:latin typeface="Fira Code" pitchFamily="49" charset="0"/>
                <a:ea typeface="Fira Code" pitchFamily="49" charset="0"/>
                <a:cs typeface="Fira Code" pitchFamily="49" charset="0"/>
              </a:rPr>
              <a:t>Prometheus</a:t>
            </a:r>
            <a:r>
              <a:rPr lang="pt-BR" b="0" i="0" dirty="0">
                <a:solidFill>
                  <a:schemeClr val="bg1"/>
                </a:solidFill>
                <a:effectLst/>
                <a:latin typeface="Fira Code" pitchFamily="49" charset="0"/>
                <a:ea typeface="Fira Code" pitchFamily="49" charset="0"/>
                <a:cs typeface="Fira Code" pitchFamily="49" charset="0"/>
              </a:rPr>
              <a:t> e outros sistemas de monitoramento, permitindo a criação de painéis de visualização de métricas.</a:t>
            </a:r>
          </a:p>
          <a:p>
            <a:pPr algn="just"/>
            <a:r>
              <a:rPr lang="pt-BR" b="1" i="0" dirty="0">
                <a:solidFill>
                  <a:schemeClr val="bg1"/>
                </a:solidFill>
                <a:effectLst/>
                <a:latin typeface="Fira Code" pitchFamily="49" charset="0"/>
                <a:ea typeface="Fira Code" pitchFamily="49" charset="0"/>
                <a:cs typeface="Fira Code" pitchFamily="49" charset="0"/>
              </a:rPr>
              <a:t>New </a:t>
            </a:r>
            <a:r>
              <a:rPr lang="pt-BR" b="1" i="0" dirty="0" err="1">
                <a:solidFill>
                  <a:schemeClr val="bg1"/>
                </a:solidFill>
                <a:effectLst/>
                <a:latin typeface="Fira Code" pitchFamily="49" charset="0"/>
                <a:ea typeface="Fira Code" pitchFamily="49" charset="0"/>
                <a:cs typeface="Fira Code" pitchFamily="49" charset="0"/>
              </a:rPr>
              <a:t>Relic</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ferramenta de monitoramento de aplicativos e infraestrutura que oferece visibilidade abrangente sobre o desempenho de aplicativos.</a:t>
            </a:r>
          </a:p>
          <a:p>
            <a:pPr algn="just"/>
            <a:r>
              <a:rPr lang="pt-BR" b="1" i="0" dirty="0" err="1">
                <a:solidFill>
                  <a:schemeClr val="bg1"/>
                </a:solidFill>
                <a:effectLst/>
                <a:latin typeface="Fira Code" pitchFamily="49" charset="0"/>
                <a:ea typeface="Fira Code" pitchFamily="49" charset="0"/>
                <a:cs typeface="Fira Code" pitchFamily="49" charset="0"/>
              </a:rPr>
              <a:t>Datadog</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plataforma de monitoramento e análise que integra monitoramento de métricas, rastreamento de solicitações, registros e muito mais.</a:t>
            </a:r>
          </a:p>
          <a:p>
            <a:pPr algn="just"/>
            <a:r>
              <a:rPr lang="pt-BR" b="1" i="0" dirty="0">
                <a:solidFill>
                  <a:schemeClr val="bg1"/>
                </a:solidFill>
                <a:effectLst/>
                <a:latin typeface="Fira Code" pitchFamily="49" charset="0"/>
                <a:ea typeface="Fira Code" pitchFamily="49" charset="0"/>
                <a:cs typeface="Fira Code" pitchFamily="49" charset="0"/>
              </a:rPr>
              <a:t>ELK </a:t>
            </a:r>
            <a:r>
              <a:rPr lang="pt-BR" b="1" i="0" dirty="0" err="1">
                <a:solidFill>
                  <a:schemeClr val="bg1"/>
                </a:solidFill>
                <a:effectLst/>
                <a:latin typeface="Fira Code" pitchFamily="49" charset="0"/>
                <a:ea typeface="Fira Code" pitchFamily="49" charset="0"/>
                <a:cs typeface="Fira Code" pitchFamily="49" charset="0"/>
              </a:rPr>
              <a:t>Stack</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Elasticsearch</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Logstash</a:t>
            </a:r>
            <a:r>
              <a:rPr lang="pt-BR" b="1" i="0" dirty="0">
                <a:solidFill>
                  <a:schemeClr val="bg1"/>
                </a:solidFill>
                <a:effectLst/>
                <a:latin typeface="Fira Code" pitchFamily="49" charset="0"/>
                <a:ea typeface="Fira Code" pitchFamily="49" charset="0"/>
                <a:cs typeface="Fira Code" pitchFamily="49" charset="0"/>
              </a:rPr>
              <a:t> e </a:t>
            </a:r>
            <a:r>
              <a:rPr lang="pt-BR" b="1" i="0" dirty="0" err="1">
                <a:solidFill>
                  <a:schemeClr val="bg1"/>
                </a:solidFill>
                <a:effectLst/>
                <a:latin typeface="Fira Code" pitchFamily="49" charset="0"/>
                <a:ea typeface="Fira Code" pitchFamily="49" charset="0"/>
                <a:cs typeface="Fira Code" pitchFamily="49" charset="0"/>
              </a:rPr>
              <a:t>Kibana</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combinação de ferramentas para coletar, processar e visualizar registros de eventos.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Estabelecendo Alertas e Notificações: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Thresholds</a:t>
            </a:r>
            <a:r>
              <a:rPr lang="pt-BR" b="1" i="0" dirty="0">
                <a:solidFill>
                  <a:schemeClr val="bg1"/>
                </a:solidFill>
                <a:effectLst/>
                <a:latin typeface="Fira Code" pitchFamily="49" charset="0"/>
                <a:ea typeface="Fira Code" pitchFamily="49" charset="0"/>
                <a:cs typeface="Fira Code" pitchFamily="49" charset="0"/>
              </a:rPr>
              <a:t> (Limites):</a:t>
            </a:r>
            <a:r>
              <a:rPr lang="pt-BR" b="0" i="0" dirty="0">
                <a:solidFill>
                  <a:schemeClr val="bg1"/>
                </a:solidFill>
                <a:effectLst/>
                <a:latin typeface="Fira Code" pitchFamily="49" charset="0"/>
                <a:ea typeface="Fira Code" pitchFamily="49" charset="0"/>
                <a:cs typeface="Fira Code" pitchFamily="49" charset="0"/>
              </a:rPr>
              <a:t> Defina limites para suas métricas, indicando os valores que, quando ultrapassados, acionarão alertas. Por exemplo, um tempo de resposta acima de 500ms pode acionar um alerta.</a:t>
            </a:r>
          </a:p>
          <a:p>
            <a:pPr algn="just"/>
            <a:r>
              <a:rPr lang="pt-BR" b="1" i="0" dirty="0">
                <a:solidFill>
                  <a:schemeClr val="bg1"/>
                </a:solidFill>
                <a:effectLst/>
                <a:latin typeface="Fira Code" pitchFamily="49" charset="0"/>
                <a:ea typeface="Fira Code" pitchFamily="49" charset="0"/>
                <a:cs typeface="Fira Code" pitchFamily="49" charset="0"/>
              </a:rPr>
              <a:t>Notificações:</a:t>
            </a:r>
            <a:r>
              <a:rPr lang="pt-BR" b="0" i="0" dirty="0">
                <a:solidFill>
                  <a:schemeClr val="bg1"/>
                </a:solidFill>
                <a:effectLst/>
                <a:latin typeface="Fira Code" pitchFamily="49" charset="0"/>
                <a:ea typeface="Fira Code" pitchFamily="49" charset="0"/>
                <a:cs typeface="Fira Code" pitchFamily="49" charset="0"/>
              </a:rPr>
              <a:t> Configure sistemas de notificação para alertar a equipe de operações quando os limites são ultrapassados. Isso pode incluir e-mails, mensagens de texto, mensagens instantâneas ou integrações com ferramentas de comunicação em equipe.</a:t>
            </a:r>
          </a:p>
          <a:p>
            <a:pPr algn="just"/>
            <a:r>
              <a:rPr lang="pt-BR" b="1" i="0" dirty="0">
                <a:solidFill>
                  <a:schemeClr val="bg1"/>
                </a:solidFill>
                <a:effectLst/>
                <a:latin typeface="Fira Code" pitchFamily="49" charset="0"/>
                <a:ea typeface="Fira Code" pitchFamily="49" charset="0"/>
                <a:cs typeface="Fira Code" pitchFamily="49" charset="0"/>
              </a:rPr>
              <a:t>Gravidade dos Alertas:</a:t>
            </a:r>
            <a:r>
              <a:rPr lang="pt-BR" b="0" i="0" dirty="0">
                <a:solidFill>
                  <a:schemeClr val="bg1"/>
                </a:solidFill>
                <a:effectLst/>
                <a:latin typeface="Fira Code" pitchFamily="49" charset="0"/>
                <a:ea typeface="Fira Code" pitchFamily="49" charset="0"/>
                <a:cs typeface="Fira Code" pitchFamily="49" charset="0"/>
              </a:rPr>
              <a:t> Classifique os alertas com base na gravidade, para que a equipe possa priorizar e responder adequadamente.</a:t>
            </a:r>
          </a:p>
        </p:txBody>
      </p:sp>
    </p:spTree>
    <p:extLst>
      <p:ext uri="{BB962C8B-B14F-4D97-AF65-F5344CB8AC3E}">
        <p14:creationId xmlns:p14="http://schemas.microsoft.com/office/powerpoint/2010/main" val="1996937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_ferramentas de monitoramento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23220"/>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hlinkClick r:id="rId3"/>
              </a:rPr>
              <a:t>https://play.grafana.org/d/000000012/grafana-play-home?orgId=1</a:t>
            </a:r>
            <a:endParaRPr lang="pt-BR" b="0"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552887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_importância da coleta de dados confiáveis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2462213"/>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Importância da Coleta de Dados Confiáveis: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A coleta de dados confiáveis é fundamental para medir e monitorar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de forma eficaz. Dados imprecisos ou não confiáveis podem levar a decisões errôneas e a falta de visibilidade sobre o desempenho do serviço. Portanto, é essencial:</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Garantir que os sistemas de monitoramento estejam funcionando corretamente e coletando dados precisos.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Manter registros históricos de desempenho para identificar tendências e anomalias.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Realizar auditorias regulares para verificar a integridade dos dados.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Estabelecer padrões de qualidade de dados para garantir a precisão e a consistência das informações coletadas.</a:t>
            </a:r>
          </a:p>
        </p:txBody>
      </p:sp>
    </p:spTree>
    <p:extLst>
      <p:ext uri="{BB962C8B-B14F-4D97-AF65-F5344CB8AC3E}">
        <p14:creationId xmlns:p14="http://schemas.microsoft.com/office/powerpoint/2010/main" val="2402200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_relação entre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2246769"/>
          </a:xfrm>
          <a:prstGeom prst="rect">
            <a:avLst/>
          </a:prstGeom>
          <a:noFill/>
        </p:spPr>
        <p:txBody>
          <a:bodyPr wrap="square" rtlCol="0">
            <a:spAutoFit/>
          </a:bodyPr>
          <a:lstStyle/>
          <a:p>
            <a:pPr marL="457200" lvl="1" algn="just"/>
            <a:r>
              <a:rPr lang="pt-BR" b="1" i="0" dirty="0" err="1">
                <a:solidFill>
                  <a:schemeClr val="bg1"/>
                </a:solidFill>
                <a:effectLst/>
                <a:latin typeface="Fira Code" pitchFamily="49" charset="0"/>
                <a:ea typeface="Fira Code" pitchFamily="49" charset="0"/>
                <a:cs typeface="Fira Code" pitchFamily="49" charset="0"/>
              </a:rPr>
              <a:t>SLOs</a:t>
            </a:r>
            <a:r>
              <a:rPr lang="pt-BR" b="1" i="0" dirty="0">
                <a:solidFill>
                  <a:schemeClr val="bg1"/>
                </a:solidFill>
                <a:effectLst/>
                <a:latin typeface="Fira Code" pitchFamily="49" charset="0"/>
                <a:ea typeface="Fira Code" pitchFamily="49" charset="0"/>
                <a:cs typeface="Fira Code" pitchFamily="49" charset="0"/>
              </a:rPr>
              <a:t> (Service </a:t>
            </a:r>
            <a:r>
              <a:rPr lang="pt-BR" b="1" i="0" dirty="0" err="1">
                <a:solidFill>
                  <a:schemeClr val="bg1"/>
                </a:solidFill>
                <a:effectLst/>
                <a:latin typeface="Fira Code" pitchFamily="49" charset="0"/>
                <a:ea typeface="Fira Code" pitchFamily="49" charset="0"/>
                <a:cs typeface="Fira Code" pitchFamily="49" charset="0"/>
              </a:rPr>
              <a:t>Level</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Objectives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são as métricas internas que descrevem as metas de desempenho do serviço. Eles são usados pela equipe que opera o serviço para medir e melhorar a qualidade do serviço.</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incluem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como parte do acordo, mas também contêm elementos contratuais e legais que estabelecem as condições sob as quais o serviço é fornecido.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são as metas de desempenho que o provedor do serviço concorda em atender de acordo com o SLA.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são um documento mais abrangente que estabelece as bases para a relação entre o provedor de serviços e o cliente.</a:t>
            </a:r>
          </a:p>
        </p:txBody>
      </p:sp>
    </p:spTree>
    <p:extLst>
      <p:ext uri="{BB962C8B-B14F-4D97-AF65-F5344CB8AC3E}">
        <p14:creationId xmlns:p14="http://schemas.microsoft.com/office/powerpoint/2010/main" val="997307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_importância da comunicação com o cliente e as partes interessadas</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539430"/>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comunicação eficaz com clientes e partes interessadas desempenha um papel crucial na gestão de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Isso inclui:</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Transparência:</a:t>
            </a:r>
            <a:r>
              <a:rPr lang="pt-BR" b="0" i="0" dirty="0">
                <a:solidFill>
                  <a:schemeClr val="bg1"/>
                </a:solidFill>
                <a:effectLst/>
                <a:latin typeface="Fira Code" pitchFamily="49" charset="0"/>
                <a:ea typeface="Fira Code" pitchFamily="49" charset="0"/>
                <a:cs typeface="Fira Code" pitchFamily="49" charset="0"/>
              </a:rPr>
              <a:t> Comunicar claramente os termos do SLA e as metas de desempenho aos clientes para que eles saibam o que esperar.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Atualização Regular:</a:t>
            </a:r>
            <a:r>
              <a:rPr lang="pt-BR" b="0" i="0" dirty="0">
                <a:solidFill>
                  <a:schemeClr val="bg1"/>
                </a:solidFill>
                <a:effectLst/>
                <a:latin typeface="Fira Code" pitchFamily="49" charset="0"/>
                <a:ea typeface="Fira Code" pitchFamily="49" charset="0"/>
                <a:cs typeface="Fira Code" pitchFamily="49" charset="0"/>
              </a:rPr>
              <a:t> Manter os clientes informados sobre o desempenho do serviço e as métricas de SLO, seja por meio de relatórios regulares ou de painéis de controle em tempo real.</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Feedback:</a:t>
            </a:r>
            <a:r>
              <a:rPr lang="pt-BR" b="0" i="0" dirty="0">
                <a:solidFill>
                  <a:schemeClr val="bg1"/>
                </a:solidFill>
                <a:effectLst/>
                <a:latin typeface="Fira Code" pitchFamily="49" charset="0"/>
                <a:ea typeface="Fira Code" pitchFamily="49" charset="0"/>
                <a:cs typeface="Fira Code" pitchFamily="49" charset="0"/>
              </a:rPr>
              <a:t> Encorajar os clientes a fornecer feedback sobre a qualidade do serviço e usar esse feedback para melhorar continuamente.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Comunicação em Casos de Não Cumprimento:</a:t>
            </a:r>
            <a:r>
              <a:rPr lang="pt-BR" b="0" i="0" dirty="0">
                <a:solidFill>
                  <a:schemeClr val="bg1"/>
                </a:solidFill>
                <a:effectLst/>
                <a:latin typeface="Fira Code" pitchFamily="49" charset="0"/>
                <a:ea typeface="Fira Code" pitchFamily="49" charset="0"/>
                <a:cs typeface="Fira Code" pitchFamily="49" charset="0"/>
              </a:rPr>
              <a:t> Se o provedor de serviços não cumprir um SLO ou SLA, é fundamental comunicar prontamente o cliente, explicar a situação e detalhar as ações corretivas que serão tomadas.</a:t>
            </a:r>
          </a:p>
        </p:txBody>
      </p:sp>
    </p:spTree>
    <p:extLst>
      <p:ext uri="{BB962C8B-B14F-4D97-AF65-F5344CB8AC3E}">
        <p14:creationId xmlns:p14="http://schemas.microsoft.com/office/powerpoint/2010/main" val="142400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20553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_combinados</a:t>
            </a:r>
          </a:p>
        </p:txBody>
      </p:sp>
      <p:sp>
        <p:nvSpPr>
          <p:cNvPr id="2" name="CaixaDeTexto 1">
            <a:extLst>
              <a:ext uri="{FF2B5EF4-FFF2-40B4-BE49-F238E27FC236}">
                <a16:creationId xmlns:a16="http://schemas.microsoft.com/office/drawing/2014/main" id="{98DAEBEE-0AFC-A7D5-B86B-36F6BA6B362B}"/>
              </a:ext>
            </a:extLst>
          </p:cNvPr>
          <p:cNvSpPr txBox="1"/>
          <p:nvPr/>
        </p:nvSpPr>
        <p:spPr>
          <a:xfrm>
            <a:off x="2266336" y="1907702"/>
            <a:ext cx="4611328" cy="1384995"/>
          </a:xfrm>
          <a:prstGeom prst="rect">
            <a:avLst/>
          </a:prstGeom>
          <a:noFill/>
        </p:spPr>
        <p:txBody>
          <a:bodyPr wrap="square">
            <a:spAutoFit/>
          </a:bodyPr>
          <a:lstStyle/>
          <a:p>
            <a:r>
              <a:rPr lang="pt-BR" dirty="0">
                <a:solidFill>
                  <a:schemeClr val="bg1"/>
                </a:solidFill>
              </a:rPr>
              <a:t>Listas de exercício para fixação SIM porém flexíveis</a:t>
            </a:r>
          </a:p>
          <a:p>
            <a:r>
              <a:rPr lang="pt-BR" dirty="0">
                <a:solidFill>
                  <a:schemeClr val="bg1"/>
                </a:solidFill>
              </a:rPr>
              <a:t>Disponibilizadas no </a:t>
            </a:r>
            <a:r>
              <a:rPr lang="pt-BR" dirty="0" err="1">
                <a:solidFill>
                  <a:schemeClr val="bg1"/>
                </a:solidFill>
              </a:rPr>
              <a:t>github</a:t>
            </a:r>
            <a:endParaRPr lang="pt-BR" dirty="0">
              <a:solidFill>
                <a:schemeClr val="bg1"/>
              </a:solidFill>
            </a:endParaRPr>
          </a:p>
          <a:p>
            <a:endParaRPr lang="pt-BR" dirty="0">
              <a:solidFill>
                <a:schemeClr val="bg1"/>
              </a:solidFill>
            </a:endParaRPr>
          </a:p>
          <a:p>
            <a:r>
              <a:rPr lang="pt-BR" dirty="0">
                <a:solidFill>
                  <a:schemeClr val="bg1"/>
                </a:solidFill>
              </a:rPr>
              <a:t>Trabalho em grupo, dividir em sala e deixar as alunas fazendo e evoluindo com o tema</a:t>
            </a:r>
          </a:p>
          <a:p>
            <a:endParaRPr lang="pt-BR" dirty="0">
              <a:solidFill>
                <a:schemeClr val="bg1"/>
              </a:solidFill>
            </a:endParaRPr>
          </a:p>
        </p:txBody>
      </p:sp>
    </p:spTree>
    <p:extLst>
      <p:ext uri="{BB962C8B-B14F-4D97-AF65-F5344CB8AC3E}">
        <p14:creationId xmlns:p14="http://schemas.microsoft.com/office/powerpoint/2010/main" val="427301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738664"/>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implementação bem-sucedida de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Objectives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Agreements</a:t>
            </a:r>
            <a:r>
              <a:rPr lang="pt-BR" b="0" i="0" dirty="0">
                <a:solidFill>
                  <a:schemeClr val="bg1"/>
                </a:solidFill>
                <a:effectLst/>
                <a:latin typeface="Fira Code" pitchFamily="49" charset="0"/>
                <a:ea typeface="Fira Code" pitchFamily="49" charset="0"/>
                <a:cs typeface="Fira Code" pitchFamily="49" charset="0"/>
              </a:rPr>
              <a:t>) requer um planejamento cuidadoso e envolvimento de várias equipes.</a:t>
            </a:r>
          </a:p>
        </p:txBody>
      </p:sp>
    </p:spTree>
    <p:extLst>
      <p:ext uri="{BB962C8B-B14F-4D97-AF65-F5344CB8AC3E}">
        <p14:creationId xmlns:p14="http://schemas.microsoft.com/office/powerpoint/2010/main" val="251359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4832092"/>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Definir Objetivos e Métricas Claras: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Identifique as metas de desempenho que são importantes para seus clientes e negócios. Essas metas se tornarão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Estabeleça métricas específicas e quantificáveis para medir o desempenho em relação a esses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algn="just"/>
            <a:r>
              <a:rPr lang="pt-BR" b="1" i="0" dirty="0">
                <a:solidFill>
                  <a:schemeClr val="bg1"/>
                </a:solidFill>
                <a:effectLst/>
                <a:latin typeface="Fira Code" pitchFamily="49" charset="0"/>
                <a:ea typeface="Fira Code" pitchFamily="49" charset="0"/>
                <a:cs typeface="Fira Code" pitchFamily="49" charset="0"/>
              </a:rPr>
              <a:t>Identificar Partes Interessadas: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Identifique todas as partes interessadas, incluindo clientes, equipes de operações, equipes de desenvolvimento e gerentes de projeto.</a:t>
            </a:r>
          </a:p>
          <a:p>
            <a:pPr algn="just"/>
            <a:r>
              <a:rPr lang="pt-BR" b="1" i="0" dirty="0">
                <a:solidFill>
                  <a:schemeClr val="bg1"/>
                </a:solidFill>
                <a:effectLst/>
                <a:latin typeface="Fira Code" pitchFamily="49" charset="0"/>
                <a:ea typeface="Fira Code" pitchFamily="49" charset="0"/>
                <a:cs typeface="Fira Code" pitchFamily="49" charset="0"/>
              </a:rPr>
              <a:t>Criar Documentação dos </a:t>
            </a:r>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Documente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em um SLA formal, que inclua metas de desempenho, prazos, responsabilidades, penalidades e recompensas, se aplicável.</a:t>
            </a:r>
          </a:p>
          <a:p>
            <a:pPr algn="just"/>
            <a:r>
              <a:rPr lang="pt-BR" b="1" i="0" dirty="0">
                <a:solidFill>
                  <a:schemeClr val="bg1"/>
                </a:solidFill>
                <a:effectLst/>
                <a:latin typeface="Fira Code" pitchFamily="49" charset="0"/>
                <a:ea typeface="Fira Code" pitchFamily="49" charset="0"/>
                <a:cs typeface="Fira Code" pitchFamily="49" charset="0"/>
              </a:rPr>
              <a:t>Comunicar com as Partes Interessadas: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Comunique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às partes interessadas, garantindo que todos tenham um entendimento claro dos compromissos e expectativas.</a:t>
            </a:r>
          </a:p>
          <a:p>
            <a:pPr algn="just"/>
            <a:r>
              <a:rPr lang="pt-BR" b="1" i="0" dirty="0">
                <a:solidFill>
                  <a:schemeClr val="bg1"/>
                </a:solidFill>
                <a:effectLst/>
                <a:latin typeface="Fira Code" pitchFamily="49" charset="0"/>
                <a:ea typeface="Fira Code" pitchFamily="49" charset="0"/>
                <a:cs typeface="Fira Code" pitchFamily="49" charset="0"/>
              </a:rPr>
              <a:t>Envolvimento das Equipes de Operações e Desenvolvimento:</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Traga as equipes de operações e desenvolvimento para o processo, pois elas são responsáveis pela implementação e manutenção dos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As equipes de operações devem configurar ferramentas de monitoramento para rastrear métricas de desempenho.</a:t>
            </a:r>
          </a:p>
          <a:p>
            <a:pPr marL="457200" lvl="1" algn="just"/>
            <a:r>
              <a:rPr lang="pt-BR" b="0" i="0" dirty="0">
                <a:solidFill>
                  <a:schemeClr val="bg1"/>
                </a:solidFill>
                <a:effectLst/>
                <a:latin typeface="Fira Code" pitchFamily="49" charset="0"/>
                <a:ea typeface="Fira Code" pitchFamily="49" charset="0"/>
                <a:cs typeface="Fira Code" pitchFamily="49" charset="0"/>
              </a:rPr>
              <a:t>As equipes de desenvolvimento devem garantir que as alterações de código e novas funcionalidades sejam projetadas para atender aos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872969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4185761"/>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Implementar Monitoramento em Tempo Real: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Configure sistemas de monitoramento em tempo real para coletar dados de desempenho, como tempo de resposta, disponibilidade, latência, entre outros.</a:t>
            </a:r>
          </a:p>
          <a:p>
            <a:pPr marL="457200" lvl="1" algn="just"/>
            <a:r>
              <a:rPr lang="pt-BR" b="0" i="0" dirty="0">
                <a:solidFill>
                  <a:schemeClr val="bg1"/>
                </a:solidFill>
                <a:effectLst/>
                <a:latin typeface="Fira Code" pitchFamily="49" charset="0"/>
                <a:ea typeface="Fira Code" pitchFamily="49" charset="0"/>
                <a:cs typeface="Fira Code" pitchFamily="49" charset="0"/>
              </a:rPr>
              <a:t>Configure alertas que notificarão as equipes quando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estiverem em risco de não serem atendidos.</a:t>
            </a:r>
          </a:p>
          <a:p>
            <a:pPr algn="just"/>
            <a:r>
              <a:rPr lang="pt-BR" b="1" i="0" dirty="0">
                <a:solidFill>
                  <a:schemeClr val="bg1"/>
                </a:solidFill>
                <a:effectLst/>
                <a:latin typeface="Fira Code" pitchFamily="49" charset="0"/>
                <a:ea typeface="Fira Code" pitchFamily="49" charset="0"/>
                <a:cs typeface="Fira Code" pitchFamily="49" charset="0"/>
              </a:rPr>
              <a:t>Atribuir Responsabilidades: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Defina claramente as responsabilidades dentro de sua organização para garantir que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sejam monitorados e cumpridos.</a:t>
            </a:r>
          </a:p>
          <a:p>
            <a:pPr algn="just"/>
            <a:r>
              <a:rPr lang="pt-BR" b="1" i="0" dirty="0">
                <a:solidFill>
                  <a:schemeClr val="bg1"/>
                </a:solidFill>
                <a:effectLst/>
                <a:latin typeface="Fira Code" pitchFamily="49" charset="0"/>
                <a:ea typeface="Fira Code" pitchFamily="49" charset="0"/>
                <a:cs typeface="Fira Code" pitchFamily="49" charset="0"/>
              </a:rPr>
              <a:t>Coletar Dados e Medir o Desempenho:</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Comece a coletar dados de desempenho de acordo com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registre-os de forma organizada.</a:t>
            </a:r>
          </a:p>
          <a:p>
            <a:pPr algn="just"/>
            <a:r>
              <a:rPr lang="pt-BR" b="1" i="0" dirty="0">
                <a:solidFill>
                  <a:schemeClr val="bg1"/>
                </a:solidFill>
                <a:effectLst/>
                <a:latin typeface="Fira Code" pitchFamily="49" charset="0"/>
                <a:ea typeface="Fira Code" pitchFamily="49" charset="0"/>
                <a:cs typeface="Fira Code" pitchFamily="49" charset="0"/>
              </a:rPr>
              <a:t>Avaliar o Desempenho e Tomar Ações Corretivas: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Avalie regularmente o desempenho em relação aos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Se houver desvios, identifique as causas raiz e tome medidas corretivas para melhorar o desempenho.</a:t>
            </a:r>
          </a:p>
          <a:p>
            <a:pPr algn="just"/>
            <a:r>
              <a:rPr lang="pt-BR" b="1" i="0" dirty="0">
                <a:solidFill>
                  <a:schemeClr val="bg1"/>
                </a:solidFill>
                <a:effectLst/>
                <a:latin typeface="Fira Code" pitchFamily="49" charset="0"/>
                <a:ea typeface="Fira Code" pitchFamily="49" charset="0"/>
                <a:cs typeface="Fira Code" pitchFamily="49" charset="0"/>
              </a:rPr>
              <a:t>Iterar e Ajustar </a:t>
            </a:r>
            <a:r>
              <a:rPr lang="pt-BR" b="1" i="0" dirty="0" err="1">
                <a:solidFill>
                  <a:schemeClr val="bg1"/>
                </a:solidFill>
                <a:effectLst/>
                <a:latin typeface="Fira Code" pitchFamily="49" charset="0"/>
                <a:ea typeface="Fira Code" pitchFamily="49" charset="0"/>
                <a:cs typeface="Fira Code" pitchFamily="49" charset="0"/>
              </a:rPr>
              <a:t>SLOs</a:t>
            </a:r>
            <a:r>
              <a:rPr lang="pt-BR" b="1" i="0" dirty="0">
                <a:solidFill>
                  <a:schemeClr val="bg1"/>
                </a:solidFill>
                <a:effectLst/>
                <a:latin typeface="Fira Code" pitchFamily="49" charset="0"/>
                <a:ea typeface="Fira Code" pitchFamily="49" charset="0"/>
                <a:cs typeface="Fira Code" pitchFamily="49" charset="0"/>
              </a:rPr>
              <a:t> e </a:t>
            </a:r>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Esteja disposto a iterar e ajustar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à medida que as necessidades dos clientes mudam ou à medida que o serviço evolui.</a:t>
            </a:r>
          </a:p>
        </p:txBody>
      </p:sp>
    </p:spTree>
    <p:extLst>
      <p:ext uri="{BB962C8B-B14F-4D97-AF65-F5344CB8AC3E}">
        <p14:creationId xmlns:p14="http://schemas.microsoft.com/office/powerpoint/2010/main" val="3187507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_exercício em grupo </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600438"/>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Escolham um serviço digital que utilizam com frequência (por exemplo, um serviço de streaming, uma plataforma de comércio eletrônico, um serviço de hospedagem na web) e discutam e definam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para esse serviço.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Vocês devem considerar métricas como disponibilidade, latência e taxa de erro. Em seguida, discutam como essas métricas podem afetar a experiência do usuário e como a empresa pode garantir que esses objetivos sejam atendidos.</a:t>
            </a:r>
          </a:p>
        </p:txBody>
      </p:sp>
    </p:spTree>
    <p:extLst>
      <p:ext uri="{BB962C8B-B14F-4D97-AF65-F5344CB8AC3E}">
        <p14:creationId xmlns:p14="http://schemas.microsoft.com/office/powerpoint/2010/main" val="3448267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i="0" dirty="0" err="1">
                <a:solidFill>
                  <a:srgbClr val="92D050"/>
                </a:solidFill>
                <a:effectLst/>
                <a:latin typeface="Fira Code" pitchFamily="49" charset="0"/>
                <a:ea typeface="Fira Code" pitchFamily="49" charset="0"/>
                <a:cs typeface="Fira Code" pitchFamily="49" charset="0"/>
              </a:rPr>
              <a:t>cmm</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cmmi</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5047536"/>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O CMM (</a:t>
            </a:r>
            <a:r>
              <a:rPr lang="pt-BR" b="0" i="0" dirty="0" err="1">
                <a:solidFill>
                  <a:schemeClr val="bg1"/>
                </a:solidFill>
                <a:effectLst/>
                <a:latin typeface="Fira Code" pitchFamily="49" charset="0"/>
                <a:ea typeface="Fira Code" pitchFamily="49" charset="0"/>
                <a:cs typeface="Fira Code" pitchFamily="49" charset="0"/>
              </a:rPr>
              <a:t>Capability</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Maturity</a:t>
            </a:r>
            <a:r>
              <a:rPr lang="pt-BR" b="0" i="0" dirty="0">
                <a:solidFill>
                  <a:schemeClr val="bg1"/>
                </a:solidFill>
                <a:effectLst/>
                <a:latin typeface="Fira Code" pitchFamily="49" charset="0"/>
                <a:ea typeface="Fira Code" pitchFamily="49" charset="0"/>
                <a:cs typeface="Fira Code" pitchFamily="49" charset="0"/>
              </a:rPr>
              <a:t> Model) e o CMMI (</a:t>
            </a:r>
            <a:r>
              <a:rPr lang="pt-BR" b="0" i="0" dirty="0" err="1">
                <a:solidFill>
                  <a:schemeClr val="bg1"/>
                </a:solidFill>
                <a:effectLst/>
                <a:latin typeface="Fira Code" pitchFamily="49" charset="0"/>
                <a:ea typeface="Fira Code" pitchFamily="49" charset="0"/>
                <a:cs typeface="Fira Code" pitchFamily="49" charset="0"/>
              </a:rPr>
              <a:t>Capability</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Maturity</a:t>
            </a:r>
            <a:r>
              <a:rPr lang="pt-BR" b="0" i="0" dirty="0">
                <a:solidFill>
                  <a:schemeClr val="bg1"/>
                </a:solidFill>
                <a:effectLst/>
                <a:latin typeface="Fira Code" pitchFamily="49" charset="0"/>
                <a:ea typeface="Fira Code" pitchFamily="49" charset="0"/>
                <a:cs typeface="Fira Code" pitchFamily="49" charset="0"/>
              </a:rPr>
              <a:t> Model </a:t>
            </a:r>
            <a:r>
              <a:rPr lang="pt-BR" b="0" i="0" dirty="0" err="1">
                <a:solidFill>
                  <a:schemeClr val="bg1"/>
                </a:solidFill>
                <a:effectLst/>
                <a:latin typeface="Fira Code" pitchFamily="49" charset="0"/>
                <a:ea typeface="Fira Code" pitchFamily="49" charset="0"/>
                <a:cs typeface="Fira Code" pitchFamily="49" charset="0"/>
              </a:rPr>
              <a:t>Integration</a:t>
            </a:r>
            <a:r>
              <a:rPr lang="pt-BR" b="0" i="0" dirty="0">
                <a:solidFill>
                  <a:schemeClr val="bg1"/>
                </a:solidFill>
                <a:effectLst/>
                <a:latin typeface="Fira Code" pitchFamily="49" charset="0"/>
                <a:ea typeface="Fira Code" pitchFamily="49" charset="0"/>
                <a:cs typeface="Fira Code" pitchFamily="49" charset="0"/>
              </a:rPr>
              <a:t>) são modelos de maturidade de processos que foram desenvolvidos para avaliar e melhorar a capacidade e maturidade dos processos de uma organização. Ambos os modelos são amplamente utilizados na indústria de software e em outras áreas de engenharia, mas o CMMI é uma evolução do CMM, abordando suas limitações e fornecendo um conjunto mais abrangente de práticas recomendadas.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CMM (</a:t>
            </a:r>
            <a:r>
              <a:rPr lang="pt-BR" b="1" i="0" dirty="0" err="1">
                <a:solidFill>
                  <a:schemeClr val="bg1"/>
                </a:solidFill>
                <a:effectLst/>
                <a:latin typeface="Fira Code" pitchFamily="49" charset="0"/>
                <a:ea typeface="Fira Code" pitchFamily="49" charset="0"/>
                <a:cs typeface="Fira Code" pitchFamily="49" charset="0"/>
              </a:rPr>
              <a:t>Capability</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Maturity</a:t>
            </a:r>
            <a:r>
              <a:rPr lang="pt-BR" b="1" i="0" dirty="0">
                <a:solidFill>
                  <a:schemeClr val="bg1"/>
                </a:solidFill>
                <a:effectLst/>
                <a:latin typeface="Fira Code" pitchFamily="49" charset="0"/>
                <a:ea typeface="Fira Code" pitchFamily="49" charset="0"/>
                <a:cs typeface="Fira Code" pitchFamily="49" charset="0"/>
              </a:rPr>
              <a:t> Model)</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Origem</a:t>
            </a:r>
            <a:r>
              <a:rPr lang="pt-BR" b="0" i="0" dirty="0">
                <a:solidFill>
                  <a:schemeClr val="bg1"/>
                </a:solidFill>
                <a:effectLst/>
                <a:latin typeface="Fira Code" pitchFamily="49" charset="0"/>
                <a:ea typeface="Fira Code" pitchFamily="49" charset="0"/>
                <a:cs typeface="Fira Code" pitchFamily="49" charset="0"/>
              </a:rPr>
              <a:t>: O CMM foi desenvolvido pela </a:t>
            </a:r>
            <a:r>
              <a:rPr lang="pt-BR" b="0" i="0" dirty="0" err="1">
                <a:solidFill>
                  <a:schemeClr val="bg1"/>
                </a:solidFill>
                <a:effectLst/>
                <a:latin typeface="Fira Code" pitchFamily="49" charset="0"/>
                <a:ea typeface="Fira Code" pitchFamily="49" charset="0"/>
                <a:cs typeface="Fira Code" pitchFamily="49" charset="0"/>
              </a:rPr>
              <a:t>Rand</a:t>
            </a:r>
            <a:r>
              <a:rPr lang="pt-BR" b="0" i="0" dirty="0">
                <a:solidFill>
                  <a:schemeClr val="bg1"/>
                </a:solidFill>
                <a:effectLst/>
                <a:latin typeface="Fira Code" pitchFamily="49" charset="0"/>
                <a:ea typeface="Fira Code" pitchFamily="49" charset="0"/>
                <a:cs typeface="Fira Code" pitchFamily="49" charset="0"/>
              </a:rPr>
              <a:t> Corporation na década de 1980, em parceria com o Departamento de Defesa dos Estados Unidos. Inicialmente, era focado em avaliar a maturidade dos processos de desenvolvimento de software em contratos de defesa.</a:t>
            </a:r>
          </a:p>
          <a:p>
            <a:pPr algn="just"/>
            <a:r>
              <a:rPr lang="pt-BR" b="1" i="0" dirty="0">
                <a:solidFill>
                  <a:schemeClr val="bg1"/>
                </a:solidFill>
                <a:effectLst/>
                <a:latin typeface="Fira Code" pitchFamily="49" charset="0"/>
                <a:ea typeface="Fira Code" pitchFamily="49" charset="0"/>
                <a:cs typeface="Fira Code" pitchFamily="49" charset="0"/>
              </a:rPr>
              <a:t>Estrutura</a:t>
            </a:r>
            <a:r>
              <a:rPr lang="pt-BR" b="0" i="0" dirty="0">
                <a:solidFill>
                  <a:schemeClr val="bg1"/>
                </a:solidFill>
                <a:effectLst/>
                <a:latin typeface="Fira Code" pitchFamily="49" charset="0"/>
                <a:ea typeface="Fira Code" pitchFamily="49" charset="0"/>
                <a:cs typeface="Fira Code" pitchFamily="49" charset="0"/>
              </a:rPr>
              <a:t>: O CMM possui cinco níveis de maturidade, que vão do nível 1 (inicial) ao nível 5 (otimizado). Cada nível representa um estágio de maturidade crescente dos processos, com práticas específicas associadas a cada um.</a:t>
            </a:r>
          </a:p>
          <a:p>
            <a:pPr algn="just"/>
            <a:r>
              <a:rPr lang="pt-BR" b="1" i="0" dirty="0">
                <a:solidFill>
                  <a:schemeClr val="bg1"/>
                </a:solidFill>
                <a:effectLst/>
                <a:latin typeface="Fira Code" pitchFamily="49" charset="0"/>
                <a:ea typeface="Fira Code" pitchFamily="49" charset="0"/>
                <a:cs typeface="Fira Code" pitchFamily="49" charset="0"/>
              </a:rPr>
              <a:t>Objetivo</a:t>
            </a:r>
            <a:r>
              <a:rPr lang="pt-BR" b="0" i="0" dirty="0">
                <a:solidFill>
                  <a:schemeClr val="bg1"/>
                </a:solidFill>
                <a:effectLst/>
                <a:latin typeface="Fira Code" pitchFamily="49" charset="0"/>
                <a:ea typeface="Fira Code" pitchFamily="49" charset="0"/>
                <a:cs typeface="Fira Code" pitchFamily="49" charset="0"/>
              </a:rPr>
              <a:t>: O objetivo do CMM é ajudar as organizações a melhorar a qualidade e a eficiência dos processos de desenvolvimento de software, definindo metas de maturidade e fornecendo diretrizes para alcançá-las.</a:t>
            </a:r>
          </a:p>
          <a:p>
            <a:pPr algn="just"/>
            <a:r>
              <a:rPr lang="pt-BR" b="1" i="0" dirty="0">
                <a:solidFill>
                  <a:schemeClr val="bg1"/>
                </a:solidFill>
                <a:effectLst/>
                <a:latin typeface="Fira Code" pitchFamily="49" charset="0"/>
                <a:ea typeface="Fira Code" pitchFamily="49" charset="0"/>
                <a:cs typeface="Fira Code" pitchFamily="49" charset="0"/>
              </a:rPr>
              <a:t>Limitações</a:t>
            </a:r>
            <a:r>
              <a:rPr lang="pt-BR" b="0" i="0" dirty="0">
                <a:solidFill>
                  <a:schemeClr val="bg1"/>
                </a:solidFill>
                <a:effectLst/>
                <a:latin typeface="Fira Code" pitchFamily="49" charset="0"/>
                <a:ea typeface="Fira Code" pitchFamily="49" charset="0"/>
                <a:cs typeface="Fira Code" pitchFamily="49" charset="0"/>
              </a:rPr>
              <a:t>: O CMM foi criticado por sua abordagem focada apenas no desenvolvimento de software, o que o tornou menos relevante para organizações que precisavam avaliar processos em outras áreas.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916922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i="0" dirty="0" err="1">
                <a:solidFill>
                  <a:srgbClr val="92D050"/>
                </a:solidFill>
                <a:effectLst/>
                <a:latin typeface="Fira Code" pitchFamily="49" charset="0"/>
                <a:ea typeface="Fira Code" pitchFamily="49" charset="0"/>
                <a:cs typeface="Fira Code" pitchFamily="49" charset="0"/>
              </a:rPr>
              <a:t>cmm</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cmmi</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4832092"/>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CMMI (</a:t>
            </a:r>
            <a:r>
              <a:rPr lang="pt-BR" b="1" i="0" dirty="0" err="1">
                <a:solidFill>
                  <a:schemeClr val="bg1"/>
                </a:solidFill>
                <a:effectLst/>
                <a:latin typeface="Fira Code" pitchFamily="49" charset="0"/>
                <a:ea typeface="Fira Code" pitchFamily="49" charset="0"/>
                <a:cs typeface="Fira Code" pitchFamily="49" charset="0"/>
              </a:rPr>
              <a:t>Capability</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Maturity</a:t>
            </a:r>
            <a:r>
              <a:rPr lang="pt-BR" b="1" i="0" dirty="0">
                <a:solidFill>
                  <a:schemeClr val="bg1"/>
                </a:solidFill>
                <a:effectLst/>
                <a:latin typeface="Fira Code" pitchFamily="49" charset="0"/>
                <a:ea typeface="Fira Code" pitchFamily="49" charset="0"/>
                <a:cs typeface="Fira Code" pitchFamily="49" charset="0"/>
              </a:rPr>
              <a:t> Model </a:t>
            </a:r>
            <a:r>
              <a:rPr lang="pt-BR" b="1" i="0" dirty="0" err="1">
                <a:solidFill>
                  <a:schemeClr val="bg1"/>
                </a:solidFill>
                <a:effectLst/>
                <a:latin typeface="Fira Code" pitchFamily="49" charset="0"/>
                <a:ea typeface="Fira Code" pitchFamily="49" charset="0"/>
                <a:cs typeface="Fira Code" pitchFamily="49" charset="0"/>
              </a:rPr>
              <a:t>Integration</a:t>
            </a:r>
            <a:r>
              <a:rPr lang="pt-BR" b="1" i="0" dirty="0">
                <a:solidFill>
                  <a:schemeClr val="bg1"/>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Origem</a:t>
            </a:r>
            <a:r>
              <a:rPr lang="pt-BR" b="0" i="0" dirty="0">
                <a:solidFill>
                  <a:schemeClr val="bg1"/>
                </a:solidFill>
                <a:effectLst/>
                <a:latin typeface="Fira Code" pitchFamily="49" charset="0"/>
                <a:ea typeface="Fira Code" pitchFamily="49" charset="0"/>
                <a:cs typeface="Fira Code" pitchFamily="49" charset="0"/>
              </a:rPr>
              <a:t>: O CMMI é uma evolução do CMM e foi desenvolvido para abordar as limitações do modelo anterior. Foi lançado no início dos anos 2000 e é mantido pelo Instituto de Engenheiros Eletricistas e Eletrônicos (IEEE).</a:t>
            </a:r>
          </a:p>
          <a:p>
            <a:pPr algn="just"/>
            <a:r>
              <a:rPr lang="pt-BR" b="1" i="0" dirty="0">
                <a:solidFill>
                  <a:schemeClr val="bg1"/>
                </a:solidFill>
                <a:effectLst/>
                <a:latin typeface="Fira Code" pitchFamily="49" charset="0"/>
                <a:ea typeface="Fira Code" pitchFamily="49" charset="0"/>
                <a:cs typeface="Fira Code" pitchFamily="49" charset="0"/>
              </a:rPr>
              <a:t>Estrutura</a:t>
            </a:r>
            <a:r>
              <a:rPr lang="pt-BR" b="0" i="0" dirty="0">
                <a:solidFill>
                  <a:schemeClr val="bg1"/>
                </a:solidFill>
                <a:effectLst/>
                <a:latin typeface="Fira Code" pitchFamily="49" charset="0"/>
                <a:ea typeface="Fira Code" pitchFamily="49" charset="0"/>
                <a:cs typeface="Fira Code" pitchFamily="49" charset="0"/>
              </a:rPr>
              <a:t>: O CMMI possui múltiplas áreas de processo que abrangem não apenas o desenvolvimento de software, mas também áreas como engenharia de sistemas, aquisição e gerenciamento de projetos. Ele também inclui a ideia de "níveis de maturidade", semelhantes aos do CMM.</a:t>
            </a:r>
          </a:p>
          <a:p>
            <a:pPr algn="just"/>
            <a:r>
              <a:rPr lang="pt-BR" b="1" i="0" dirty="0">
                <a:solidFill>
                  <a:schemeClr val="bg1"/>
                </a:solidFill>
                <a:effectLst/>
                <a:latin typeface="Fira Code" pitchFamily="49" charset="0"/>
                <a:ea typeface="Fira Code" pitchFamily="49" charset="0"/>
                <a:cs typeface="Fira Code" pitchFamily="49" charset="0"/>
              </a:rPr>
              <a:t>Objetivo</a:t>
            </a:r>
            <a:r>
              <a:rPr lang="pt-BR" b="0" i="0" dirty="0">
                <a:solidFill>
                  <a:schemeClr val="bg1"/>
                </a:solidFill>
                <a:effectLst/>
                <a:latin typeface="Fira Code" pitchFamily="49" charset="0"/>
                <a:ea typeface="Fira Code" pitchFamily="49" charset="0"/>
                <a:cs typeface="Fira Code" pitchFamily="49" charset="0"/>
              </a:rPr>
              <a:t>: O CMMI visa fornecer um modelo mais abrangente para avaliação e melhoria de processos em várias disciplinas de engenharia. Ele permite que as organizações integrem e melhorem seus processos em toda a empresa.</a:t>
            </a:r>
          </a:p>
          <a:p>
            <a:pPr algn="just"/>
            <a:r>
              <a:rPr lang="pt-BR" b="1" i="0" dirty="0">
                <a:solidFill>
                  <a:schemeClr val="bg1"/>
                </a:solidFill>
                <a:effectLst/>
                <a:latin typeface="Fira Code" pitchFamily="49" charset="0"/>
                <a:ea typeface="Fira Code" pitchFamily="49" charset="0"/>
                <a:cs typeface="Fira Code" pitchFamily="49" charset="0"/>
              </a:rPr>
              <a:t>Vantagens</a:t>
            </a:r>
            <a:r>
              <a:rPr lang="pt-BR" b="0" i="0" dirty="0">
                <a:solidFill>
                  <a:schemeClr val="bg1"/>
                </a:solidFill>
                <a:effectLst/>
                <a:latin typeface="Fira Code" pitchFamily="49" charset="0"/>
                <a:ea typeface="Fira Code" pitchFamily="49" charset="0"/>
                <a:cs typeface="Fira Code" pitchFamily="49" charset="0"/>
              </a:rPr>
              <a:t>: O CMMI é mais flexível e adaptável do que o CMM, tornando-se relevante para uma variedade de setores e disciplinas além do desenvolvimento de software. Ele enfatiza a melhoria contínua e a integração de processos em toda a organização.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Ambos os modelos, CMM e CMMI, são valiosos para organizações que desejam avaliar e melhorar seus processos. A escolha entre eles depende dos objetivos e da natureza das atividades da organização. O CMMI é geralmente preferido por sua flexibilidade e amplitude, enquanto o CMM é mais específico para o desenvolvimento de software.</a:t>
            </a:r>
          </a:p>
        </p:txBody>
      </p:sp>
    </p:spTree>
    <p:extLst>
      <p:ext uri="{BB962C8B-B14F-4D97-AF65-F5344CB8AC3E}">
        <p14:creationId xmlns:p14="http://schemas.microsoft.com/office/powerpoint/2010/main" val="1066819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328284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Arquitetura de Software</a:t>
            </a:r>
            <a:endParaRPr sz="1600" dirty="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extLst>
      <p:ext uri="{BB962C8B-B14F-4D97-AF65-F5344CB8AC3E}">
        <p14:creationId xmlns:p14="http://schemas.microsoft.com/office/powerpoint/2010/main" val="2495230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_introdução</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38499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arquitetura de software é uma parte fundamental no desenvolvimento de qualquer sistema ou aplicativo de software. Ela desempenha um papel crucial na organização e estruturação do software, definindo como os componentes do sistema interagem, comunicam e funcionam juntos. A arquitetura de software fornece uma estrutura que ajuda a garantir que o software seja eficiente, escalável, seguro, manutenível e que atenda aos requisitos do projeto.</a:t>
            </a:r>
          </a:p>
        </p:txBody>
      </p:sp>
    </p:spTree>
    <p:extLst>
      <p:ext uri="{BB962C8B-B14F-4D97-AF65-F5344CB8AC3E}">
        <p14:creationId xmlns:p14="http://schemas.microsoft.com/office/powerpoint/2010/main" val="3138924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_conceitos e princípios </a:t>
            </a:r>
            <a:r>
              <a:rPr lang="pt-BR" b="1" dirty="0">
                <a:solidFill>
                  <a:srgbClr val="92D050"/>
                </a:solidFill>
                <a:latin typeface="Fira Code" pitchFamily="49" charset="0"/>
                <a:ea typeface="Fira Code" pitchFamily="49" charset="0"/>
                <a:cs typeface="Fira Code" pitchFamily="49" charset="0"/>
              </a:rPr>
              <a:t>chaves na arquitetura</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5047536"/>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Componentes</a:t>
            </a:r>
            <a:r>
              <a:rPr lang="pt-BR" b="0" i="0" dirty="0">
                <a:solidFill>
                  <a:schemeClr val="bg1"/>
                </a:solidFill>
                <a:effectLst/>
                <a:latin typeface="Fira Code" pitchFamily="49" charset="0"/>
                <a:ea typeface="Fira Code" pitchFamily="49" charset="0"/>
                <a:cs typeface="Fira Code" pitchFamily="49" charset="0"/>
              </a:rPr>
              <a:t>: A arquitetura de software envolve a divisão do sistema em componentes individuais. Esses componentes podem ser módulos, classes, serviços ou qualquer unidade funcional do software. A organização dos componentes ajuda a simplificar o desenvolvimento e a manutenção do software.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Padrões de Design</a:t>
            </a:r>
            <a:r>
              <a:rPr lang="pt-BR" b="0" i="0" dirty="0">
                <a:solidFill>
                  <a:schemeClr val="bg1"/>
                </a:solidFill>
                <a:effectLst/>
                <a:latin typeface="Fira Code" pitchFamily="49" charset="0"/>
                <a:ea typeface="Fira Code" pitchFamily="49" charset="0"/>
                <a:cs typeface="Fira Code" pitchFamily="49" charset="0"/>
              </a:rPr>
              <a:t>: Padrões de design, como o padrão Model-</a:t>
            </a:r>
            <a:r>
              <a:rPr lang="pt-BR" b="0" i="0" dirty="0" err="1">
                <a:solidFill>
                  <a:schemeClr val="bg1"/>
                </a:solidFill>
                <a:effectLst/>
                <a:latin typeface="Fira Code" pitchFamily="49" charset="0"/>
                <a:ea typeface="Fira Code" pitchFamily="49" charset="0"/>
                <a:cs typeface="Fira Code" pitchFamily="49" charset="0"/>
              </a:rPr>
              <a:t>View</a:t>
            </a:r>
            <a:r>
              <a:rPr lang="pt-BR" b="0" i="0" dirty="0">
                <a:solidFill>
                  <a:schemeClr val="bg1"/>
                </a:solidFill>
                <a:effectLst/>
                <a:latin typeface="Fira Code" pitchFamily="49" charset="0"/>
                <a:ea typeface="Fira Code" pitchFamily="49" charset="0"/>
                <a:cs typeface="Fira Code" pitchFamily="49" charset="0"/>
              </a:rPr>
              <a:t>-</a:t>
            </a:r>
            <a:r>
              <a:rPr lang="pt-BR" b="0" i="0" dirty="0" err="1">
                <a:solidFill>
                  <a:schemeClr val="bg1"/>
                </a:solidFill>
                <a:effectLst/>
                <a:latin typeface="Fira Code" pitchFamily="49" charset="0"/>
                <a:ea typeface="Fira Code" pitchFamily="49" charset="0"/>
                <a:cs typeface="Fira Code" pitchFamily="49" charset="0"/>
              </a:rPr>
              <a:t>Controller</a:t>
            </a:r>
            <a:r>
              <a:rPr lang="pt-BR" b="0" i="0" dirty="0">
                <a:solidFill>
                  <a:schemeClr val="bg1"/>
                </a:solidFill>
                <a:effectLst/>
                <a:latin typeface="Fira Code" pitchFamily="49" charset="0"/>
                <a:ea typeface="Fira Code" pitchFamily="49" charset="0"/>
                <a:cs typeface="Fira Code" pitchFamily="49" charset="0"/>
              </a:rPr>
              <a:t> (MVC), o padrão de camadas e outros, são usados para resolver problemas comuns de design de software. Eles oferecem soluções testadas e comprovadas para desafios comuns de desenvolvimento.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Escalabilidade</a:t>
            </a:r>
            <a:r>
              <a:rPr lang="pt-BR" b="0" i="0" dirty="0">
                <a:solidFill>
                  <a:schemeClr val="bg1"/>
                </a:solidFill>
                <a:effectLst/>
                <a:latin typeface="Fira Code" pitchFamily="49" charset="0"/>
                <a:ea typeface="Fira Code" pitchFamily="49" charset="0"/>
                <a:cs typeface="Fira Code" pitchFamily="49" charset="0"/>
              </a:rPr>
              <a:t>: A arquitetura deve ser projetada de forma a permitir que o software seja escalável, ou seja, capaz de lidar com um aumento na carga de trabalho sem degradação no desempenho. Isso pode envolver a distribuição de tarefas em vários servidores, o uso de cache e outros métodos.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Manutenção</a:t>
            </a:r>
            <a:r>
              <a:rPr lang="pt-BR" b="0" i="0" dirty="0">
                <a:solidFill>
                  <a:schemeClr val="bg1"/>
                </a:solidFill>
                <a:effectLst/>
                <a:latin typeface="Fira Code" pitchFamily="49" charset="0"/>
                <a:ea typeface="Fira Code" pitchFamily="49" charset="0"/>
                <a:cs typeface="Fira Code" pitchFamily="49" charset="0"/>
              </a:rPr>
              <a:t>: Uma boa arquitetura torna o software mais fácil de manter. Isso envolve a separação de preocupações, a documentação adequada e a minimização de acoplamento entre os componentes.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Segurança</a:t>
            </a:r>
            <a:r>
              <a:rPr lang="pt-BR" b="0" i="0" dirty="0">
                <a:solidFill>
                  <a:schemeClr val="bg1"/>
                </a:solidFill>
                <a:effectLst/>
                <a:latin typeface="Fira Code" pitchFamily="49" charset="0"/>
                <a:ea typeface="Fira Code" pitchFamily="49" charset="0"/>
                <a:cs typeface="Fira Code" pitchFamily="49" charset="0"/>
              </a:rPr>
              <a:t>: A segurança é uma consideração crítica na arquitetura de software. Os sistemas devem ser projetados com mecanismos de segurança, como autenticação e autorização, criptografia de dados e proteção contra ameaças comuns, como injeção de SQL e ataques de negação de serviço.</a:t>
            </a:r>
          </a:p>
        </p:txBody>
      </p:sp>
    </p:spTree>
    <p:extLst>
      <p:ext uri="{BB962C8B-B14F-4D97-AF65-F5344CB8AC3E}">
        <p14:creationId xmlns:p14="http://schemas.microsoft.com/office/powerpoint/2010/main" val="3545890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_conceitos e princípios </a:t>
            </a:r>
            <a:r>
              <a:rPr lang="pt-BR" b="1" dirty="0">
                <a:solidFill>
                  <a:srgbClr val="92D050"/>
                </a:solidFill>
                <a:latin typeface="Fira Code" pitchFamily="49" charset="0"/>
                <a:ea typeface="Fira Code" pitchFamily="49" charset="0"/>
                <a:cs typeface="Fira Code" pitchFamily="49" charset="0"/>
              </a:rPr>
              <a:t>chaves na arquitetura</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97031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Flexibilidade</a:t>
            </a:r>
            <a:r>
              <a:rPr lang="pt-BR" b="0" i="0" dirty="0">
                <a:solidFill>
                  <a:schemeClr val="bg1"/>
                </a:solidFill>
                <a:effectLst/>
                <a:latin typeface="Fira Code" pitchFamily="49" charset="0"/>
                <a:ea typeface="Fira Code" pitchFamily="49" charset="0"/>
                <a:cs typeface="Fira Code" pitchFamily="49" charset="0"/>
              </a:rPr>
              <a:t>: A arquitetura deve permitir que o software seja flexível e adaptável a mudanças nos requisitos do projeto. Isso pode ser alcançado por meio de design modular e uso de interfaces bem definidas.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Comunicação</a:t>
            </a:r>
            <a:r>
              <a:rPr lang="pt-BR" b="0" i="0" dirty="0">
                <a:solidFill>
                  <a:schemeClr val="bg1"/>
                </a:solidFill>
                <a:effectLst/>
                <a:latin typeface="Fira Code" pitchFamily="49" charset="0"/>
                <a:ea typeface="Fira Code" pitchFamily="49" charset="0"/>
                <a:cs typeface="Fira Code" pitchFamily="49" charset="0"/>
              </a:rPr>
              <a:t>: A arquitetura deve definir como os componentes do sistema se comunicam entre si. Isso inclui o uso de protocolos de comunicação, APIs e troca de dados.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Desempenho</a:t>
            </a:r>
            <a:r>
              <a:rPr lang="pt-BR" b="0" i="0" dirty="0">
                <a:solidFill>
                  <a:schemeClr val="bg1"/>
                </a:solidFill>
                <a:effectLst/>
                <a:latin typeface="Fira Code" pitchFamily="49" charset="0"/>
                <a:ea typeface="Fira Code" pitchFamily="49" charset="0"/>
                <a:cs typeface="Fira Code" pitchFamily="49" charset="0"/>
              </a:rPr>
              <a:t>: A otimização de desempenho é uma parte importante da arquitetura de software. Isso envolve o uso eficiente de recursos de hardware e a minimização de gargalos de desempenho.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Testabilidade</a:t>
            </a:r>
            <a:r>
              <a:rPr lang="pt-BR" b="0" i="0" dirty="0">
                <a:solidFill>
                  <a:schemeClr val="bg1"/>
                </a:solidFill>
                <a:effectLst/>
                <a:latin typeface="Fira Code" pitchFamily="49" charset="0"/>
                <a:ea typeface="Fira Code" pitchFamily="49" charset="0"/>
                <a:cs typeface="Fira Code" pitchFamily="49" charset="0"/>
              </a:rPr>
              <a:t>: A arquitetura deve facilitar a realização de testes no software. Isso inclui o design de componentes que podem ser testados de forma isolada e a implementação de testes automatizados.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Documentação</a:t>
            </a:r>
            <a:r>
              <a:rPr lang="pt-BR" b="0" i="0" dirty="0">
                <a:solidFill>
                  <a:schemeClr val="bg1"/>
                </a:solidFill>
                <a:effectLst/>
                <a:latin typeface="Fira Code" pitchFamily="49" charset="0"/>
                <a:ea typeface="Fira Code" pitchFamily="49" charset="0"/>
                <a:cs typeface="Fira Code" pitchFamily="49" charset="0"/>
              </a:rPr>
              <a:t>: Uma documentação clara da arquitetura é essencial para que a equipe de desenvolvimento possa entender e manter o software ao longo do tempo.</a:t>
            </a:r>
          </a:p>
        </p:txBody>
      </p:sp>
    </p:spTree>
    <p:extLst>
      <p:ext uri="{BB962C8B-B14F-4D97-AF65-F5344CB8AC3E}">
        <p14:creationId xmlns:p14="http://schemas.microsoft.com/office/powerpoint/2010/main" val="289780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_Contextualização da importância dos métodos ágeis no desenvolvimento de software e em outras áreas.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4" name="Google Shape;62;p14">
            <a:extLst>
              <a:ext uri="{FF2B5EF4-FFF2-40B4-BE49-F238E27FC236}">
                <a16:creationId xmlns:a16="http://schemas.microsoft.com/office/drawing/2014/main" id="{936E5BB6-7804-2BC6-FA71-6B75953CD49B}"/>
              </a:ext>
            </a:extLst>
          </p:cNvPr>
          <p:cNvSpPr txBox="1"/>
          <p:nvPr/>
        </p:nvSpPr>
        <p:spPr>
          <a:xfrm>
            <a:off x="184283" y="459547"/>
            <a:ext cx="8775434" cy="984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0" i="0" dirty="0">
                <a:solidFill>
                  <a:schemeClr val="bg1"/>
                </a:solidFill>
                <a:effectLst/>
                <a:latin typeface="Fira Code" pitchFamily="49" charset="0"/>
                <a:ea typeface="Fira Code" pitchFamily="49" charset="0"/>
                <a:cs typeface="Fira Code" pitchFamily="49" charset="0"/>
              </a:rPr>
              <a:t>Conhecer a importância dos métodos ágeis no desenvolvimento de software e em outras áreas é crucial para estabelecer a base e a relevância do assunto.</a:t>
            </a:r>
          </a:p>
          <a:p>
            <a:pPr marL="0" lvl="0" indent="0" algn="l" rtl="0">
              <a:spcBef>
                <a:spcPts val="0"/>
              </a:spcBef>
              <a:spcAft>
                <a:spcPts val="0"/>
              </a:spcAft>
              <a:buNone/>
            </a:pPr>
            <a:endParaRPr lang="pt-BR" sz="1200" dirty="0">
              <a:solidFill>
                <a:schemeClr val="bg1"/>
              </a:solidFill>
              <a:latin typeface="Fira Code" pitchFamily="49" charset="0"/>
              <a:ea typeface="Fira Code" pitchFamily="49" charset="0"/>
              <a:cs typeface="Fira Code" pitchFamily="49" charset="0"/>
              <a:sym typeface="Fira Code Light"/>
            </a:endParaRPr>
          </a:p>
          <a:p>
            <a:pPr marL="0" lvl="0" indent="0" algn="l" rtl="0">
              <a:spcBef>
                <a:spcPts val="0"/>
              </a:spcBef>
              <a:spcAft>
                <a:spcPts val="0"/>
              </a:spcAft>
              <a:buNone/>
            </a:pPr>
            <a:endParaRPr sz="1200" dirty="0">
              <a:solidFill>
                <a:schemeClr val="bg1"/>
              </a:solidFill>
              <a:latin typeface="Fira Code" pitchFamily="49" charset="0"/>
              <a:ea typeface="Fira Code" pitchFamily="49" charset="0"/>
              <a:cs typeface="Fira Code" pitchFamily="49" charset="0"/>
              <a:sym typeface="Fira Code Light"/>
            </a:endParaRPr>
          </a:p>
        </p:txBody>
      </p:sp>
      <p:pic>
        <p:nvPicPr>
          <p:cNvPr id="2" name="Imagem 1">
            <a:extLst>
              <a:ext uri="{FF2B5EF4-FFF2-40B4-BE49-F238E27FC236}">
                <a16:creationId xmlns:a16="http://schemas.microsoft.com/office/drawing/2014/main" id="{DC6D4AC1-73D2-9799-4E7E-5305769B40D2}"/>
              </a:ext>
            </a:extLst>
          </p:cNvPr>
          <p:cNvPicPr>
            <a:picLocks noChangeAspect="1"/>
          </p:cNvPicPr>
          <p:nvPr/>
        </p:nvPicPr>
        <p:blipFill>
          <a:blip r:embed="rId3"/>
          <a:stretch>
            <a:fillRect/>
          </a:stretch>
        </p:blipFill>
        <p:spPr>
          <a:xfrm>
            <a:off x="323035" y="1219069"/>
            <a:ext cx="5071925" cy="4036384"/>
          </a:xfrm>
          <a:prstGeom prst="rect">
            <a:avLst/>
          </a:prstGeom>
        </p:spPr>
      </p:pic>
    </p:spTree>
    <p:extLst>
      <p:ext uri="{BB962C8B-B14F-4D97-AF65-F5344CB8AC3E}">
        <p14:creationId xmlns:p14="http://schemas.microsoft.com/office/powerpoint/2010/main" val="717807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 como a arquitetura impacta nas entregas e evolução dos produtos ?</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954107"/>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arquitetura de software desempenha um papel fundamental no impacto nas entregas e na evolução de um produto de software. Ela influencia de várias maneiras o sucesso e a capacidade de uma equipe de desenvolvimento de entregar um produto de alta qualidade e adaptá-lo às mudanças ao longo do tempo.</a:t>
            </a:r>
          </a:p>
        </p:txBody>
      </p:sp>
    </p:spTree>
    <p:extLst>
      <p:ext uri="{BB962C8B-B14F-4D97-AF65-F5344CB8AC3E}">
        <p14:creationId xmlns:p14="http://schemas.microsoft.com/office/powerpoint/2010/main" val="4075803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_padrões em engenharia de software</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754874"/>
          </a:xfrm>
          <a:prstGeom prst="rect">
            <a:avLst/>
          </a:prstGeom>
          <a:noFill/>
        </p:spPr>
        <p:txBody>
          <a:bodyPr wrap="square" rtlCol="0">
            <a:spAutoFit/>
          </a:bodyPr>
          <a:lstStyle/>
          <a:p>
            <a:pPr algn="just"/>
            <a:r>
              <a:rPr lang="pt-BR" dirty="0">
                <a:solidFill>
                  <a:schemeClr val="bg1"/>
                </a:solidFill>
                <a:latin typeface="Fira Code" pitchFamily="49" charset="0"/>
                <a:ea typeface="Fira Code" pitchFamily="49" charset="0"/>
                <a:cs typeface="Fira Code" pitchFamily="49" charset="0"/>
              </a:rPr>
              <a:t>Padrões em ES permitem que desenvolvedores possam recorrer a soluções já existentes para solucionar problemas que normalmente ocorrem em desenvolvimento de software, surgiu nos anos 90.</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dirty="0">
                <a:solidFill>
                  <a:schemeClr val="bg1"/>
                </a:solidFill>
                <a:latin typeface="Fira Code" pitchFamily="49" charset="0"/>
                <a:ea typeface="Fira Code" pitchFamily="49" charset="0"/>
                <a:cs typeface="Fira Code" pitchFamily="49" charset="0"/>
              </a:rPr>
              <a:t>E esses padrões capturam experiência existente e comprovada em desenvolvimento de software, ajudando a promover boa prática de projeto.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dirty="0">
                <a:solidFill>
                  <a:schemeClr val="bg1"/>
                </a:solidFill>
                <a:latin typeface="Fira Code" pitchFamily="49" charset="0"/>
                <a:ea typeface="Fira Code" pitchFamily="49" charset="0"/>
                <a:cs typeface="Fira Code" pitchFamily="49" charset="0"/>
              </a:rPr>
              <a:t>Categorias: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dirty="0">
                <a:solidFill>
                  <a:srgbClr val="92D050"/>
                </a:solidFill>
                <a:latin typeface="Fira Code" pitchFamily="49" charset="0"/>
                <a:ea typeface="Fira Code" pitchFamily="49" charset="0"/>
                <a:cs typeface="Fira Code" pitchFamily="49" charset="0"/>
              </a:rPr>
              <a:t>Padrões Arquiteturais</a:t>
            </a:r>
            <a:r>
              <a:rPr lang="pt-BR" dirty="0">
                <a:solidFill>
                  <a:schemeClr val="bg1"/>
                </a:solidFill>
                <a:latin typeface="Fira Code" pitchFamily="49" charset="0"/>
                <a:ea typeface="Fira Code" pitchFamily="49" charset="0"/>
                <a:cs typeface="Fira Code" pitchFamily="49" charset="0"/>
              </a:rPr>
              <a:t>: expressam um esquema de organização estrutural fundamental para sistemas de software. (BUSCHMANN et al., 1996).</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dirty="0">
                <a:solidFill>
                  <a:srgbClr val="92D050"/>
                </a:solidFill>
                <a:latin typeface="Fira Code" pitchFamily="49" charset="0"/>
                <a:ea typeface="Fira Code" pitchFamily="49" charset="0"/>
                <a:cs typeface="Fira Code" pitchFamily="49" charset="0"/>
              </a:rPr>
              <a:t>Padrões de Projeto</a:t>
            </a:r>
            <a:r>
              <a:rPr lang="pt-BR" dirty="0">
                <a:solidFill>
                  <a:schemeClr val="bg1"/>
                </a:solidFill>
                <a:latin typeface="Fira Code" pitchFamily="49" charset="0"/>
                <a:ea typeface="Fira Code" pitchFamily="49" charset="0"/>
                <a:cs typeface="Fira Code" pitchFamily="49" charset="0"/>
              </a:rPr>
              <a:t>: disponibilizam um esquema para refinamento de subsistemas ou componentes de um sistema de software (GAMMA et al., 1995).</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dirty="0">
                <a:solidFill>
                  <a:srgbClr val="92D050"/>
                </a:solidFill>
                <a:latin typeface="Fira Code" pitchFamily="49" charset="0"/>
                <a:ea typeface="Fira Code" pitchFamily="49" charset="0"/>
                <a:cs typeface="Fira Code" pitchFamily="49" charset="0"/>
              </a:rPr>
              <a:t>Idiomas</a:t>
            </a:r>
            <a:r>
              <a:rPr lang="pt-BR" dirty="0">
                <a:solidFill>
                  <a:schemeClr val="bg1"/>
                </a:solidFill>
                <a:latin typeface="Fira Code" pitchFamily="49" charset="0"/>
                <a:ea typeface="Fira Code" pitchFamily="49" charset="0"/>
                <a:cs typeface="Fira Code" pitchFamily="49" charset="0"/>
              </a:rPr>
              <a:t>: descrevem como implementar aspectos particulares de componentes ou de relacionamentos entre eles, usando as características de uma dada linguagem</a:t>
            </a:r>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60848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_padrões de arquiteturas</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754874"/>
          </a:xfrm>
          <a:prstGeom prst="rect">
            <a:avLst/>
          </a:prstGeom>
          <a:noFill/>
        </p:spPr>
        <p:txBody>
          <a:bodyPr wrap="square" rtlCol="0">
            <a:spAutoFit/>
          </a:bodyPr>
          <a:lstStyle/>
          <a:p>
            <a:pPr algn="just"/>
            <a:r>
              <a:rPr lang="pt-BR" dirty="0">
                <a:solidFill>
                  <a:schemeClr val="bg1"/>
                </a:solidFill>
                <a:latin typeface="Fira Code" pitchFamily="49" charset="0"/>
                <a:ea typeface="Fira Code" pitchFamily="49" charset="0"/>
                <a:cs typeface="Fira Code" pitchFamily="49" charset="0"/>
              </a:rPr>
              <a:t>São </a:t>
            </a:r>
            <a:r>
              <a:rPr lang="pt-BR" dirty="0" err="1">
                <a:solidFill>
                  <a:schemeClr val="bg1"/>
                </a:solidFill>
                <a:latin typeface="Fira Code" pitchFamily="49" charset="0"/>
                <a:ea typeface="Fira Code" pitchFamily="49" charset="0"/>
                <a:cs typeface="Fira Code" pitchFamily="49" charset="0"/>
              </a:rPr>
              <a:t>templates</a:t>
            </a:r>
            <a:r>
              <a:rPr lang="pt-BR" dirty="0">
                <a:solidFill>
                  <a:schemeClr val="bg1"/>
                </a:solidFill>
                <a:latin typeface="Fira Code" pitchFamily="49" charset="0"/>
                <a:ea typeface="Fira Code" pitchFamily="49" charset="0"/>
                <a:cs typeface="Fira Code" pitchFamily="49" charset="0"/>
              </a:rPr>
              <a:t> prontos que solucionam problemas arquiteturais recorrentes - Expressam um esquema fundamental de organização estrutural para sistemas de software.</a:t>
            </a:r>
          </a:p>
          <a:p>
            <a:pPr algn="just"/>
            <a:r>
              <a:rPr lang="pt-BR" dirty="0">
                <a:solidFill>
                  <a:schemeClr val="bg1"/>
                </a:solidFill>
                <a:latin typeface="Fira Code" pitchFamily="49" charset="0"/>
                <a:ea typeface="Fira Code" pitchFamily="49" charset="0"/>
                <a:cs typeface="Fira Code" pitchFamily="49" charset="0"/>
              </a:rPr>
              <a:t>Fornecem um conjunto de subsistemas pré-definidos, especificando suas responsabilidades e incluindo regras e diretrizes para organizar as relações entre eles.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dirty="0">
                <a:solidFill>
                  <a:schemeClr val="bg1"/>
                </a:solidFill>
                <a:latin typeface="Fira Code" pitchFamily="49" charset="0"/>
                <a:ea typeface="Fira Code" pitchFamily="49" charset="0"/>
                <a:cs typeface="Fira Code" pitchFamily="49" charset="0"/>
              </a:rPr>
              <a:t>Definição</a:t>
            </a:r>
          </a:p>
          <a:p>
            <a:pPr algn="just"/>
            <a:r>
              <a:rPr lang="pt-BR" dirty="0">
                <a:solidFill>
                  <a:schemeClr val="bg1"/>
                </a:solidFill>
                <a:latin typeface="Fira Code" pitchFamily="49" charset="0"/>
                <a:ea typeface="Fira Code" pitchFamily="49" charset="0"/>
                <a:cs typeface="Fira Code" pitchFamily="49" charset="0"/>
              </a:rPr>
              <a:t>“um padrão expressa uma solução reutilizável descrita através de três partes: um contexto, um problema e uma solução”. (GAMMA et al., 1995).</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dirty="0">
                <a:solidFill>
                  <a:srgbClr val="92D050"/>
                </a:solidFill>
                <a:latin typeface="Fira Code" pitchFamily="49" charset="0"/>
                <a:ea typeface="Fira Code" pitchFamily="49" charset="0"/>
                <a:cs typeface="Fira Code" pitchFamily="49" charset="0"/>
              </a:rPr>
              <a:t>Contexto</a:t>
            </a:r>
            <a:r>
              <a:rPr lang="pt-BR" dirty="0">
                <a:solidFill>
                  <a:schemeClr val="bg1"/>
                </a:solidFill>
                <a:latin typeface="Fira Code" pitchFamily="49" charset="0"/>
                <a:ea typeface="Fira Code" pitchFamily="49" charset="0"/>
                <a:cs typeface="Fira Code" pitchFamily="49" charset="0"/>
              </a:rPr>
              <a:t>: estende o problema a ser solucionado, apresentando situações de ocorrência desses problemas.</a:t>
            </a:r>
          </a:p>
          <a:p>
            <a:pPr algn="just"/>
            <a:r>
              <a:rPr lang="pt-BR" b="1" dirty="0">
                <a:solidFill>
                  <a:srgbClr val="92D050"/>
                </a:solidFill>
                <a:latin typeface="Fira Code" pitchFamily="49" charset="0"/>
                <a:ea typeface="Fira Code" pitchFamily="49" charset="0"/>
                <a:cs typeface="Fira Code" pitchFamily="49" charset="0"/>
              </a:rPr>
              <a:t>Problema</a:t>
            </a:r>
            <a:r>
              <a:rPr lang="pt-BR" dirty="0">
                <a:solidFill>
                  <a:schemeClr val="bg1"/>
                </a:solidFill>
                <a:latin typeface="Fira Code" pitchFamily="49" charset="0"/>
                <a:ea typeface="Fira Code" pitchFamily="49" charset="0"/>
                <a:cs typeface="Fira Code" pitchFamily="49" charset="0"/>
              </a:rPr>
              <a:t>: determinado por um sistema de forças, onde estas forças estabelecem os aspectos do problema que devem ser considerados.</a:t>
            </a:r>
          </a:p>
          <a:p>
            <a:pPr algn="just"/>
            <a:r>
              <a:rPr lang="pt-BR" b="1" dirty="0">
                <a:solidFill>
                  <a:srgbClr val="92D050"/>
                </a:solidFill>
                <a:latin typeface="Fira Code" pitchFamily="49" charset="0"/>
                <a:ea typeface="Fira Code" pitchFamily="49" charset="0"/>
                <a:cs typeface="Fira Code" pitchFamily="49" charset="0"/>
              </a:rPr>
              <a:t>Solução</a:t>
            </a:r>
            <a:r>
              <a:rPr lang="pt-BR" dirty="0">
                <a:solidFill>
                  <a:schemeClr val="bg1"/>
                </a:solidFill>
                <a:latin typeface="Fira Code" pitchFamily="49" charset="0"/>
                <a:ea typeface="Fira Code" pitchFamily="49" charset="0"/>
                <a:cs typeface="Fira Code" pitchFamily="49" charset="0"/>
              </a:rPr>
              <a:t>: mostra como resolver o problema recorrente e como balancear as forças associadas a ele.</a:t>
            </a:r>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311660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_exemplo de padrão arquitetural</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970318"/>
          </a:xfrm>
          <a:prstGeom prst="rect">
            <a:avLst/>
          </a:prstGeom>
          <a:noFill/>
        </p:spPr>
        <p:txBody>
          <a:bodyPr wrap="square" rtlCol="0">
            <a:spAutoFit/>
          </a:bodyPr>
          <a:lstStyle/>
          <a:p>
            <a:pPr algn="just"/>
            <a:r>
              <a:rPr lang="pt-BR" dirty="0">
                <a:solidFill>
                  <a:schemeClr val="bg1"/>
                </a:solidFill>
                <a:latin typeface="Fira Code" pitchFamily="49" charset="0"/>
                <a:ea typeface="Fira Code" pitchFamily="49" charset="0"/>
                <a:cs typeface="Fira Code" pitchFamily="49" charset="0"/>
              </a:rPr>
              <a:t>Os </a:t>
            </a:r>
            <a:r>
              <a:rPr lang="pt-BR" dirty="0" err="1">
                <a:solidFill>
                  <a:schemeClr val="bg1"/>
                </a:solidFill>
                <a:latin typeface="Fira Code" pitchFamily="49" charset="0"/>
                <a:ea typeface="Fira Code" pitchFamily="49" charset="0"/>
                <a:cs typeface="Fira Code" pitchFamily="49" charset="0"/>
              </a:rPr>
              <a:t>templates</a:t>
            </a:r>
            <a:r>
              <a:rPr lang="pt-BR" dirty="0">
                <a:solidFill>
                  <a:schemeClr val="bg1"/>
                </a:solidFill>
                <a:latin typeface="Fira Code" pitchFamily="49" charset="0"/>
                <a:ea typeface="Fira Code" pitchFamily="49" charset="0"/>
                <a:cs typeface="Fira Code" pitchFamily="49" charset="0"/>
              </a:rPr>
              <a:t> contêm as seguintes informações: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dirty="0">
                <a:solidFill>
                  <a:schemeClr val="bg1"/>
                </a:solidFill>
                <a:latin typeface="Fira Code" pitchFamily="49" charset="0"/>
                <a:ea typeface="Fira Code" pitchFamily="49" charset="0"/>
                <a:cs typeface="Fira Code" pitchFamily="49" charset="0"/>
              </a:rPr>
              <a:t>Nome do padrão</a:t>
            </a:r>
            <a:r>
              <a:rPr lang="pt-BR" dirty="0">
                <a:solidFill>
                  <a:schemeClr val="bg1"/>
                </a:solidFill>
                <a:latin typeface="Fira Code" pitchFamily="49" charset="0"/>
                <a:ea typeface="Fira Code" pitchFamily="49" charset="0"/>
                <a:cs typeface="Fira Code" pitchFamily="49" charset="0"/>
              </a:rPr>
              <a:t>: CAMADAS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dirty="0">
                <a:solidFill>
                  <a:schemeClr val="bg1"/>
                </a:solidFill>
                <a:latin typeface="Fira Code" pitchFamily="49" charset="0"/>
                <a:ea typeface="Fira Code" pitchFamily="49" charset="0"/>
                <a:cs typeface="Fira Code" pitchFamily="49" charset="0"/>
              </a:rPr>
              <a:t>Contexto</a:t>
            </a:r>
            <a:r>
              <a:rPr lang="pt-BR" dirty="0">
                <a:solidFill>
                  <a:schemeClr val="bg1"/>
                </a:solidFill>
                <a:latin typeface="Fira Code" pitchFamily="49" charset="0"/>
                <a:ea typeface="Fira Code" pitchFamily="49" charset="0"/>
                <a:cs typeface="Fira Code" pitchFamily="49" charset="0"/>
              </a:rPr>
              <a:t>: Um sistema grande que requer decomposição.</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dirty="0">
                <a:solidFill>
                  <a:schemeClr val="bg1"/>
                </a:solidFill>
                <a:latin typeface="Fira Code" pitchFamily="49" charset="0"/>
                <a:ea typeface="Fira Code" pitchFamily="49" charset="0"/>
                <a:cs typeface="Fira Code" pitchFamily="49" charset="0"/>
              </a:rPr>
              <a:t>Problema</a:t>
            </a:r>
            <a:r>
              <a:rPr lang="pt-BR" dirty="0">
                <a:solidFill>
                  <a:schemeClr val="bg1"/>
                </a:solidFill>
                <a:latin typeface="Fira Code" pitchFamily="49" charset="0"/>
                <a:ea typeface="Fira Code" pitchFamily="49" charset="0"/>
                <a:cs typeface="Fira Code" pitchFamily="49" charset="0"/>
              </a:rPr>
              <a:t>: Um sistema que deve resolver as questões em diferentes níveis de abstração. </a:t>
            </a:r>
          </a:p>
          <a:p>
            <a:pPr algn="just"/>
            <a:r>
              <a:rPr lang="pt-BR" dirty="0">
                <a:solidFill>
                  <a:schemeClr val="bg1"/>
                </a:solidFill>
                <a:latin typeface="Fira Code" pitchFamily="49" charset="0"/>
                <a:ea typeface="Fira Code" pitchFamily="49" charset="0"/>
                <a:cs typeface="Fira Code" pitchFamily="49" charset="0"/>
              </a:rPr>
              <a:t>Por exemplo: as questões de controle de hardware, as questões de serviços comuns e as questões específicas de domínio. Seria extremamente indesejável escrever componentes verticais que lidem com essas questões em todos os níveis. Uma mesma questão deveria ser resolvida (possivelmente de maneira inconsistente) várias vezes em diferentes componentes.</a:t>
            </a:r>
          </a:p>
          <a:p>
            <a:pPr algn="just"/>
            <a:r>
              <a:rPr lang="pt-BR" dirty="0">
                <a:solidFill>
                  <a:srgbClr val="92D050"/>
                </a:solidFill>
                <a:latin typeface="Fira Code" pitchFamily="49" charset="0"/>
                <a:ea typeface="Fira Code" pitchFamily="49" charset="0"/>
                <a:cs typeface="Fira Code" pitchFamily="49" charset="0"/>
              </a:rPr>
              <a:t>Premissas:</a:t>
            </a:r>
          </a:p>
          <a:p>
            <a:pPr algn="just"/>
            <a:r>
              <a:rPr lang="pt-BR" dirty="0">
                <a:solidFill>
                  <a:schemeClr val="bg1"/>
                </a:solidFill>
                <a:latin typeface="Fira Code" pitchFamily="49" charset="0"/>
                <a:ea typeface="Fira Code" pitchFamily="49" charset="0"/>
                <a:cs typeface="Fira Code" pitchFamily="49" charset="0"/>
              </a:rPr>
              <a:t>As partes do sistema devem ser substituíveis.</a:t>
            </a:r>
          </a:p>
          <a:p>
            <a:pPr algn="just"/>
            <a:r>
              <a:rPr lang="pt-BR" dirty="0">
                <a:solidFill>
                  <a:schemeClr val="bg1"/>
                </a:solidFill>
                <a:latin typeface="Fira Code" pitchFamily="49" charset="0"/>
                <a:ea typeface="Fira Code" pitchFamily="49" charset="0"/>
                <a:cs typeface="Fira Code" pitchFamily="49" charset="0"/>
              </a:rPr>
              <a:t>As alterações efetuadas nos componentes não devem ser irregulares.</a:t>
            </a:r>
          </a:p>
          <a:p>
            <a:pPr algn="just"/>
            <a:r>
              <a:rPr lang="pt-BR" dirty="0">
                <a:solidFill>
                  <a:schemeClr val="bg1"/>
                </a:solidFill>
                <a:latin typeface="Fira Code" pitchFamily="49" charset="0"/>
                <a:ea typeface="Fira Code" pitchFamily="49" charset="0"/>
                <a:cs typeface="Fira Code" pitchFamily="49" charset="0"/>
              </a:rPr>
              <a:t>Responsabilidades similares devem ser agrupadas juntas.</a:t>
            </a:r>
          </a:p>
          <a:p>
            <a:pPr algn="just"/>
            <a:r>
              <a:rPr lang="pt-BR" dirty="0">
                <a:solidFill>
                  <a:schemeClr val="bg1"/>
                </a:solidFill>
                <a:latin typeface="Fira Code" pitchFamily="49" charset="0"/>
                <a:ea typeface="Fira Code" pitchFamily="49" charset="0"/>
                <a:cs typeface="Fira Code" pitchFamily="49" charset="0"/>
              </a:rPr>
              <a:t>Tamanho dos componentes—componentes complexos talvez precisem ser decompostos. </a:t>
            </a:r>
          </a:p>
        </p:txBody>
      </p:sp>
    </p:spTree>
    <p:extLst>
      <p:ext uri="{BB962C8B-B14F-4D97-AF65-F5344CB8AC3E}">
        <p14:creationId xmlns:p14="http://schemas.microsoft.com/office/powerpoint/2010/main" val="2990101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_exemplo de padrão arquitetural</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169551"/>
          </a:xfrm>
          <a:prstGeom prst="rect">
            <a:avLst/>
          </a:prstGeom>
          <a:noFill/>
        </p:spPr>
        <p:txBody>
          <a:bodyPr wrap="square" rtlCol="0">
            <a:spAutoFit/>
          </a:bodyPr>
          <a:lstStyle/>
          <a:p>
            <a:pPr algn="just"/>
            <a:r>
              <a:rPr lang="pt-BR" b="1" dirty="0">
                <a:solidFill>
                  <a:schemeClr val="bg1"/>
                </a:solidFill>
                <a:latin typeface="Fira Code" pitchFamily="49" charset="0"/>
                <a:ea typeface="Fira Code" pitchFamily="49" charset="0"/>
                <a:cs typeface="Fira Code" pitchFamily="49" charset="0"/>
              </a:rPr>
              <a:t>Solução</a:t>
            </a:r>
            <a:r>
              <a:rPr lang="pt-BR" dirty="0">
                <a:solidFill>
                  <a:schemeClr val="bg1"/>
                </a:solidFill>
                <a:latin typeface="Fira Code" pitchFamily="49" charset="0"/>
                <a:ea typeface="Fira Code" pitchFamily="49" charset="0"/>
                <a:cs typeface="Fira Code" pitchFamily="49" charset="0"/>
              </a:rPr>
              <a:t>: Estruture os sistemas em grupos de componentes que formem camadas umas sobre as outras. Faça com que as camadas superiores utilizem os serviços somente das camadas abaixo (nunca das camadas acima). Tente não usar serviços que não sejam os da camada diretamente abaixo (não pule camadas, a menos que as camadas intermediárias somente adicionem componentes de acesso).</a:t>
            </a:r>
            <a:endParaRPr lang="pt-BR" b="1" dirty="0">
              <a:solidFill>
                <a:schemeClr val="bg1"/>
              </a:solidFill>
              <a:latin typeface="Fira Code" pitchFamily="49" charset="0"/>
              <a:ea typeface="Fira Code" pitchFamily="49" charset="0"/>
              <a:cs typeface="Fira Code" pitchFamily="49" charset="0"/>
            </a:endParaRPr>
          </a:p>
        </p:txBody>
      </p:sp>
      <p:pic>
        <p:nvPicPr>
          <p:cNvPr id="2" name="Imagem 1">
            <a:extLst>
              <a:ext uri="{FF2B5EF4-FFF2-40B4-BE49-F238E27FC236}">
                <a16:creationId xmlns:a16="http://schemas.microsoft.com/office/drawing/2014/main" id="{D3BDA962-6F8D-BB43-0B50-F8295675C6AB}"/>
              </a:ext>
            </a:extLst>
          </p:cNvPr>
          <p:cNvPicPr>
            <a:picLocks noChangeAspect="1"/>
          </p:cNvPicPr>
          <p:nvPr/>
        </p:nvPicPr>
        <p:blipFill>
          <a:blip r:embed="rId3"/>
          <a:stretch>
            <a:fillRect/>
          </a:stretch>
        </p:blipFill>
        <p:spPr>
          <a:xfrm>
            <a:off x="1142999" y="1525019"/>
            <a:ext cx="6858000" cy="3657600"/>
          </a:xfrm>
          <a:prstGeom prst="rect">
            <a:avLst/>
          </a:prstGeom>
        </p:spPr>
      </p:pic>
    </p:spTree>
    <p:extLst>
      <p:ext uri="{BB962C8B-B14F-4D97-AF65-F5344CB8AC3E}">
        <p14:creationId xmlns:p14="http://schemas.microsoft.com/office/powerpoint/2010/main" val="2169184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_vantagens e </a:t>
            </a:r>
            <a:r>
              <a:rPr lang="pt-BR" b="1" dirty="0">
                <a:solidFill>
                  <a:srgbClr val="92D050"/>
                </a:solidFill>
                <a:latin typeface="Fira Code" pitchFamily="49" charset="0"/>
                <a:ea typeface="Fira Code" pitchFamily="49" charset="0"/>
                <a:cs typeface="Fira Code" pitchFamily="49" charset="0"/>
              </a:rPr>
              <a:t>benefícios</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954107"/>
          </a:xfrm>
          <a:prstGeom prst="rect">
            <a:avLst/>
          </a:prstGeom>
          <a:noFill/>
        </p:spPr>
        <p:txBody>
          <a:bodyPr wrap="square" rtlCol="0">
            <a:spAutoFit/>
          </a:bodyPr>
          <a:lstStyle/>
          <a:p>
            <a:pPr marL="285750" indent="-285750" algn="just">
              <a:buFont typeface="Arial" panose="020B0604020202020204" pitchFamily="34" charset="0"/>
              <a:buChar char="•"/>
            </a:pPr>
            <a:r>
              <a:rPr lang="pt-BR" dirty="0">
                <a:solidFill>
                  <a:schemeClr val="bg1"/>
                </a:solidFill>
                <a:latin typeface="Fira Code" pitchFamily="49" charset="0"/>
                <a:ea typeface="Fira Code" pitchFamily="49" charset="0"/>
                <a:cs typeface="Fira Code" pitchFamily="49" charset="0"/>
              </a:rPr>
              <a:t>Padrões reduzem a complexidade da solução.</a:t>
            </a:r>
          </a:p>
          <a:p>
            <a:pPr marL="285750" indent="-285750" algn="just">
              <a:buFont typeface="Arial" panose="020B0604020202020204" pitchFamily="34" charset="0"/>
              <a:buChar char="•"/>
            </a:pPr>
            <a:r>
              <a:rPr lang="pt-BR" dirty="0">
                <a:solidFill>
                  <a:schemeClr val="bg1"/>
                </a:solidFill>
                <a:latin typeface="Fira Code" pitchFamily="49" charset="0"/>
                <a:ea typeface="Fira Code" pitchFamily="49" charset="0"/>
                <a:cs typeface="Fira Code" pitchFamily="49" charset="0"/>
              </a:rPr>
              <a:t>Padrões promovem o reuso.</a:t>
            </a:r>
          </a:p>
          <a:p>
            <a:pPr marL="285750" indent="-285750" algn="just">
              <a:buFont typeface="Arial" panose="020B0604020202020204" pitchFamily="34" charset="0"/>
              <a:buChar char="•"/>
            </a:pPr>
            <a:r>
              <a:rPr lang="pt-BR" dirty="0">
                <a:solidFill>
                  <a:schemeClr val="bg1"/>
                </a:solidFill>
                <a:latin typeface="Fira Code" pitchFamily="49" charset="0"/>
                <a:ea typeface="Fira Code" pitchFamily="49" charset="0"/>
                <a:cs typeface="Fira Code" pitchFamily="49" charset="0"/>
              </a:rPr>
              <a:t>Padrões facilitam a geração de alternativas.</a:t>
            </a:r>
          </a:p>
          <a:p>
            <a:pPr marL="285750" indent="-285750" algn="just">
              <a:buFont typeface="Arial" panose="020B0604020202020204" pitchFamily="34" charset="0"/>
              <a:buChar char="•"/>
            </a:pPr>
            <a:r>
              <a:rPr lang="pt-BR" dirty="0">
                <a:solidFill>
                  <a:schemeClr val="bg1"/>
                </a:solidFill>
                <a:latin typeface="Fira Code" pitchFamily="49" charset="0"/>
                <a:ea typeface="Fira Code" pitchFamily="49" charset="0"/>
                <a:cs typeface="Fira Code" pitchFamily="49" charset="0"/>
              </a:rPr>
              <a:t>Padrões facilitam a comunicação</a:t>
            </a:r>
          </a:p>
        </p:txBody>
      </p:sp>
    </p:spTree>
    <p:extLst>
      <p:ext uri="{BB962C8B-B14F-4D97-AF65-F5344CB8AC3E}">
        <p14:creationId xmlns:p14="http://schemas.microsoft.com/office/powerpoint/2010/main" val="24902563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_arquitetura de </a:t>
            </a:r>
            <a:r>
              <a:rPr lang="pt-BR" b="1" i="0" dirty="0" err="1">
                <a:solidFill>
                  <a:srgbClr val="92D050"/>
                </a:solidFill>
                <a:effectLst/>
                <a:latin typeface="Fira Code" pitchFamily="49" charset="0"/>
                <a:ea typeface="Fira Code" pitchFamily="49" charset="0"/>
                <a:cs typeface="Fira Code" pitchFamily="49" charset="0"/>
              </a:rPr>
              <a:t>microsserviço</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384995"/>
          </a:xfrm>
          <a:prstGeom prst="rect">
            <a:avLst/>
          </a:prstGeom>
          <a:noFill/>
        </p:spPr>
        <p:txBody>
          <a:bodyPr wrap="square" rtlCol="0">
            <a:spAutoFit/>
          </a:bodyPr>
          <a:lstStyle/>
          <a:p>
            <a:pPr algn="l"/>
            <a:r>
              <a:rPr lang="pt-BR" b="0" i="0" dirty="0">
                <a:solidFill>
                  <a:schemeClr val="bg1"/>
                </a:solidFill>
                <a:effectLst/>
                <a:latin typeface="Fira Code" pitchFamily="49" charset="0"/>
                <a:ea typeface="Fira Code" pitchFamily="49" charset="0"/>
                <a:cs typeface="Fira Code" pitchFamily="49" charset="0"/>
              </a:rPr>
              <a:t>A arquitetura de </a:t>
            </a:r>
            <a:r>
              <a:rPr lang="pt-BR" b="0" i="0" dirty="0" err="1">
                <a:solidFill>
                  <a:schemeClr val="bg1"/>
                </a:solidFill>
                <a:effectLst/>
                <a:latin typeface="Fira Code" pitchFamily="49" charset="0"/>
                <a:ea typeface="Fira Code" pitchFamily="49" charset="0"/>
                <a:cs typeface="Fira Code" pitchFamily="49" charset="0"/>
              </a:rPr>
              <a:t>microserviços</a:t>
            </a:r>
            <a:r>
              <a:rPr lang="pt-BR" b="0" i="0" dirty="0">
                <a:solidFill>
                  <a:schemeClr val="bg1"/>
                </a:solidFill>
                <a:effectLst/>
                <a:latin typeface="Fira Code" pitchFamily="49" charset="0"/>
                <a:ea typeface="Fira Code" pitchFamily="49" charset="0"/>
                <a:cs typeface="Fira Code" pitchFamily="49" charset="0"/>
              </a:rPr>
              <a:t> é um paradigma arquitetural que envolve a construção de um sistema de software como um conjunto de serviços independentes, cada um deles executando uma função específica. Esses serviços são projetados para serem pequenos, autônomos e altamente coesos, o que contrasta com as arquiteturas monolíticas, onde todo o sistema é construído como um único aplicativo.</a:t>
            </a:r>
          </a:p>
        </p:txBody>
      </p:sp>
      <p:pic>
        <p:nvPicPr>
          <p:cNvPr id="2" name="Imagem 1">
            <a:extLst>
              <a:ext uri="{FF2B5EF4-FFF2-40B4-BE49-F238E27FC236}">
                <a16:creationId xmlns:a16="http://schemas.microsoft.com/office/drawing/2014/main" id="{441F0BFC-50EE-1A95-2507-FA534CCB5640}"/>
              </a:ext>
            </a:extLst>
          </p:cNvPr>
          <p:cNvPicPr>
            <a:picLocks noChangeAspect="1"/>
          </p:cNvPicPr>
          <p:nvPr/>
        </p:nvPicPr>
        <p:blipFill>
          <a:blip r:embed="rId3"/>
          <a:stretch>
            <a:fillRect/>
          </a:stretch>
        </p:blipFill>
        <p:spPr>
          <a:xfrm>
            <a:off x="1567400" y="1639481"/>
            <a:ext cx="6009198" cy="3395703"/>
          </a:xfrm>
          <a:prstGeom prst="rect">
            <a:avLst/>
          </a:prstGeom>
        </p:spPr>
      </p:pic>
    </p:spTree>
    <p:extLst>
      <p:ext uri="{BB962C8B-B14F-4D97-AF65-F5344CB8AC3E}">
        <p14:creationId xmlns:p14="http://schemas.microsoft.com/office/powerpoint/2010/main" val="12829877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_arquitetura </a:t>
            </a:r>
            <a:r>
              <a:rPr lang="pt-BR" b="1" dirty="0">
                <a:solidFill>
                  <a:srgbClr val="92D050"/>
                </a:solidFill>
                <a:latin typeface="Fira Code" pitchFamily="49" charset="0"/>
                <a:ea typeface="Fira Code" pitchFamily="49" charset="0"/>
                <a:cs typeface="Fira Code" pitchFamily="49" charset="0"/>
              </a:rPr>
              <a:t>monolítica</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5355312"/>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arquitetura monolítica é um modelo arquitetural em que todo o aplicativo ou sistema é construído como uma única unidade, em um único código-base e normalmente executado em um único processo. Nesse modelo, todas as funcionalidades e componentes do sistema são interdependentes e compartilham o mesmo espaço de endereço de memória.</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Características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Único Código-Base</a:t>
            </a:r>
            <a:r>
              <a:rPr lang="pt-BR" sz="1200" b="0" i="0" dirty="0">
                <a:solidFill>
                  <a:schemeClr val="bg1"/>
                </a:solidFill>
                <a:effectLst/>
                <a:latin typeface="Fira Code" pitchFamily="49" charset="0"/>
                <a:ea typeface="Fira Code" pitchFamily="49" charset="0"/>
                <a:cs typeface="Fira Code" pitchFamily="49" charset="0"/>
              </a:rPr>
              <a:t>: Todas as funcionalidades do aplicativo são implementadas em um único código-base, geralmente em uma única linguagem de programação.</a:t>
            </a:r>
          </a:p>
          <a:p>
            <a:pPr algn="just"/>
            <a:r>
              <a:rPr lang="pt-BR" sz="1200" b="1" i="0" dirty="0">
                <a:solidFill>
                  <a:schemeClr val="bg1"/>
                </a:solidFill>
                <a:effectLst/>
                <a:latin typeface="Fira Code" pitchFamily="49" charset="0"/>
                <a:ea typeface="Fira Code" pitchFamily="49" charset="0"/>
                <a:cs typeface="Fira Code" pitchFamily="49" charset="0"/>
              </a:rPr>
              <a:t>Acoplamento Forte</a:t>
            </a:r>
            <a:r>
              <a:rPr lang="pt-BR" sz="1200" b="0" i="0" dirty="0">
                <a:solidFill>
                  <a:schemeClr val="bg1"/>
                </a:solidFill>
                <a:effectLst/>
                <a:latin typeface="Fira Code" pitchFamily="49" charset="0"/>
                <a:ea typeface="Fira Code" pitchFamily="49" charset="0"/>
                <a:cs typeface="Fira Code" pitchFamily="49" charset="0"/>
              </a:rPr>
              <a:t>: Os componentes do sistema estão altamente acoplados, o que significa que uma mudança em um componente pode afetar outros componentes.</a:t>
            </a:r>
          </a:p>
          <a:p>
            <a:pPr algn="just"/>
            <a:r>
              <a:rPr lang="pt-BR" sz="1200" b="1" i="0" dirty="0">
                <a:solidFill>
                  <a:schemeClr val="bg1"/>
                </a:solidFill>
                <a:effectLst/>
                <a:latin typeface="Fira Code" pitchFamily="49" charset="0"/>
                <a:ea typeface="Fira Code" pitchFamily="49" charset="0"/>
                <a:cs typeface="Fira Code" pitchFamily="49" charset="0"/>
              </a:rPr>
              <a:t>Comunicação Interna</a:t>
            </a:r>
            <a:r>
              <a:rPr lang="pt-BR" sz="1200" b="0" i="0" dirty="0">
                <a:solidFill>
                  <a:schemeClr val="bg1"/>
                </a:solidFill>
                <a:effectLst/>
                <a:latin typeface="Fira Code" pitchFamily="49" charset="0"/>
                <a:ea typeface="Fira Code" pitchFamily="49" charset="0"/>
                <a:cs typeface="Fira Code" pitchFamily="49" charset="0"/>
              </a:rPr>
              <a:t>: A comunicação entre os módulos ou componentes do sistema é geralmente feita por meio de chamadas de função ou métodos internos.</a:t>
            </a:r>
          </a:p>
          <a:p>
            <a:pPr algn="just"/>
            <a:r>
              <a:rPr lang="pt-BR" sz="1200" b="1" i="0" dirty="0">
                <a:solidFill>
                  <a:schemeClr val="bg1"/>
                </a:solidFill>
                <a:effectLst/>
                <a:latin typeface="Fira Code" pitchFamily="49" charset="0"/>
                <a:ea typeface="Fira Code" pitchFamily="49" charset="0"/>
                <a:cs typeface="Fira Code" pitchFamily="49" charset="0"/>
              </a:rPr>
              <a:t>Implantação Única</a:t>
            </a:r>
            <a:r>
              <a:rPr lang="pt-BR" sz="1200" b="0" i="0" dirty="0">
                <a:solidFill>
                  <a:schemeClr val="bg1"/>
                </a:solidFill>
                <a:effectLst/>
                <a:latin typeface="Fira Code" pitchFamily="49" charset="0"/>
                <a:ea typeface="Fira Code" pitchFamily="49" charset="0"/>
                <a:cs typeface="Fira Code" pitchFamily="49" charset="0"/>
              </a:rPr>
              <a:t>: O aplicativo é implantado como uma única unidade, o que significa que qualquer atualização ou correção afeta o aplicativo como um todo.</a:t>
            </a:r>
          </a:p>
          <a:p>
            <a:pPr algn="just"/>
            <a:r>
              <a:rPr lang="pt-BR" sz="1200" b="1" i="0" dirty="0">
                <a:solidFill>
                  <a:schemeClr val="bg1"/>
                </a:solidFill>
                <a:effectLst/>
                <a:latin typeface="Fira Code" pitchFamily="49" charset="0"/>
                <a:ea typeface="Fira Code" pitchFamily="49" charset="0"/>
                <a:cs typeface="Fira Code" pitchFamily="49" charset="0"/>
              </a:rPr>
              <a:t>Escala Vertical</a:t>
            </a:r>
            <a:r>
              <a:rPr lang="pt-BR" sz="1200" b="0" i="0" dirty="0">
                <a:solidFill>
                  <a:schemeClr val="bg1"/>
                </a:solidFill>
                <a:effectLst/>
                <a:latin typeface="Fira Code" pitchFamily="49" charset="0"/>
                <a:ea typeface="Fira Code" pitchFamily="49" charset="0"/>
                <a:cs typeface="Fira Code" pitchFamily="49" charset="0"/>
              </a:rPr>
              <a:t>: A escalabilidade é alcançada adicionando mais recursos (CPU, memória) ao servidor em que o aplicativo está sendo executado (escala vertical).</a:t>
            </a:r>
          </a:p>
          <a:p>
            <a:pPr algn="just"/>
            <a:r>
              <a:rPr lang="pt-BR" sz="1200" b="1" i="0" dirty="0">
                <a:solidFill>
                  <a:schemeClr val="bg1"/>
                </a:solidFill>
                <a:effectLst/>
                <a:latin typeface="Fira Code" pitchFamily="49" charset="0"/>
                <a:ea typeface="Fira Code" pitchFamily="49" charset="0"/>
                <a:cs typeface="Fira Code" pitchFamily="49" charset="0"/>
              </a:rPr>
              <a:t>Desenvolvimento Simples</a:t>
            </a:r>
            <a:r>
              <a:rPr lang="pt-BR" sz="1200" b="0" i="0" dirty="0">
                <a:solidFill>
                  <a:schemeClr val="bg1"/>
                </a:solidFill>
                <a:effectLst/>
                <a:latin typeface="Fira Code" pitchFamily="49" charset="0"/>
                <a:ea typeface="Fira Code" pitchFamily="49" charset="0"/>
                <a:cs typeface="Fira Code" pitchFamily="49" charset="0"/>
              </a:rPr>
              <a:t>: O desenvolvimento de um aplicativo monolítico é geralmente mais simples e direto, uma vez que todas as partes do aplicativo estão no mesmo local.</a:t>
            </a:r>
          </a:p>
          <a:p>
            <a:pPr algn="just"/>
            <a:r>
              <a:rPr lang="pt-BR" sz="1200" b="1" i="0" dirty="0">
                <a:solidFill>
                  <a:schemeClr val="bg1"/>
                </a:solidFill>
                <a:effectLst/>
                <a:latin typeface="Fira Code" pitchFamily="49" charset="0"/>
                <a:ea typeface="Fira Code" pitchFamily="49" charset="0"/>
                <a:cs typeface="Fira Code" pitchFamily="49" charset="0"/>
              </a:rPr>
              <a:t>Menor Overhead de Comunicação</a:t>
            </a:r>
            <a:r>
              <a:rPr lang="pt-BR" sz="1200" b="0" i="0" dirty="0">
                <a:solidFill>
                  <a:schemeClr val="bg1"/>
                </a:solidFill>
                <a:effectLst/>
                <a:latin typeface="Fira Code" pitchFamily="49" charset="0"/>
                <a:ea typeface="Fira Code" pitchFamily="49" charset="0"/>
                <a:cs typeface="Fira Code" pitchFamily="49" charset="0"/>
              </a:rPr>
              <a:t>: Como todos os componentes estão no mesmo espaço de endereço, a comunicação interna entre os componentes é geralmente mais eficiente.</a:t>
            </a:r>
          </a:p>
          <a:p>
            <a:pPr algn="just"/>
            <a:r>
              <a:rPr lang="pt-BR" sz="1200" b="1" i="0" dirty="0">
                <a:solidFill>
                  <a:schemeClr val="bg1"/>
                </a:solidFill>
                <a:effectLst/>
                <a:latin typeface="Fira Code" pitchFamily="49" charset="0"/>
                <a:ea typeface="Fira Code" pitchFamily="49" charset="0"/>
                <a:cs typeface="Fira Code" pitchFamily="49" charset="0"/>
              </a:rPr>
              <a:t>Ferramentas Unificadas</a:t>
            </a:r>
            <a:r>
              <a:rPr lang="pt-BR" sz="1200" b="0" i="0" dirty="0">
                <a:solidFill>
                  <a:schemeClr val="bg1"/>
                </a:solidFill>
                <a:effectLst/>
                <a:latin typeface="Fira Code" pitchFamily="49" charset="0"/>
                <a:ea typeface="Fira Code" pitchFamily="49" charset="0"/>
                <a:cs typeface="Fira Code" pitchFamily="49" charset="0"/>
              </a:rPr>
              <a:t>: Geralmente, um conjunto de ferramentas de desenvolvimento e integração é suficiente para construir, testar e implantar o aplicativo.</a:t>
            </a:r>
          </a:p>
          <a:p>
            <a:pPr algn="just"/>
            <a:r>
              <a:rPr lang="pt-BR" sz="1200" b="1" i="0" dirty="0">
                <a:solidFill>
                  <a:schemeClr val="bg1"/>
                </a:solidFill>
                <a:effectLst/>
                <a:latin typeface="Fira Code" pitchFamily="49" charset="0"/>
                <a:ea typeface="Fira Code" pitchFamily="49" charset="0"/>
                <a:cs typeface="Fira Code" pitchFamily="49" charset="0"/>
              </a:rPr>
              <a:t>Menos Complexidade de Gerenciamento</a:t>
            </a:r>
            <a:r>
              <a:rPr lang="pt-BR" sz="1200" b="0" i="0" dirty="0">
                <a:solidFill>
                  <a:schemeClr val="bg1"/>
                </a:solidFill>
                <a:effectLst/>
                <a:latin typeface="Fira Code" pitchFamily="49" charset="0"/>
                <a:ea typeface="Fira Code" pitchFamily="49" charset="0"/>
                <a:cs typeface="Fira Code" pitchFamily="49" charset="0"/>
              </a:rPr>
              <a:t>: A gerência de um aplicativo monolítico pode ser mais simples, já que há menos partes móveis.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2965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_arquitetura </a:t>
            </a:r>
            <a:r>
              <a:rPr lang="pt-BR" b="1" dirty="0">
                <a:solidFill>
                  <a:srgbClr val="92D050"/>
                </a:solidFill>
                <a:latin typeface="Fira Code" pitchFamily="49" charset="0"/>
                <a:ea typeface="Fira Code" pitchFamily="49" charset="0"/>
                <a:cs typeface="Fira Code" pitchFamily="49" charset="0"/>
              </a:rPr>
              <a:t>monolítica</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5355312"/>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arquitetura monolítica é um modelo arquitetural em que todo o aplicativo ou sistema é construído como uma única unidade, em um único código-base e normalmente executado em um único processo. Nesse modelo, todas as funcionalidades e componentes do sistema são interdependentes e compartilham o mesmo espaço de endereço de memória.</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Características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Único Código-Base</a:t>
            </a:r>
            <a:r>
              <a:rPr lang="pt-BR" sz="1200" b="0" i="0" dirty="0">
                <a:solidFill>
                  <a:schemeClr val="bg1"/>
                </a:solidFill>
                <a:effectLst/>
                <a:latin typeface="Fira Code" pitchFamily="49" charset="0"/>
                <a:ea typeface="Fira Code" pitchFamily="49" charset="0"/>
                <a:cs typeface="Fira Code" pitchFamily="49" charset="0"/>
              </a:rPr>
              <a:t>: Todas as funcionalidades do aplicativo são implementadas em um único código-base, geralmente em uma única linguagem de programação.</a:t>
            </a:r>
          </a:p>
          <a:p>
            <a:pPr algn="just"/>
            <a:r>
              <a:rPr lang="pt-BR" sz="1200" b="1" i="0" dirty="0">
                <a:solidFill>
                  <a:schemeClr val="bg1"/>
                </a:solidFill>
                <a:effectLst/>
                <a:latin typeface="Fira Code" pitchFamily="49" charset="0"/>
                <a:ea typeface="Fira Code" pitchFamily="49" charset="0"/>
                <a:cs typeface="Fira Code" pitchFamily="49" charset="0"/>
              </a:rPr>
              <a:t>Acoplamento Forte</a:t>
            </a:r>
            <a:r>
              <a:rPr lang="pt-BR" sz="1200" b="0" i="0" dirty="0">
                <a:solidFill>
                  <a:schemeClr val="bg1"/>
                </a:solidFill>
                <a:effectLst/>
                <a:latin typeface="Fira Code" pitchFamily="49" charset="0"/>
                <a:ea typeface="Fira Code" pitchFamily="49" charset="0"/>
                <a:cs typeface="Fira Code" pitchFamily="49" charset="0"/>
              </a:rPr>
              <a:t>: Os componentes do sistema estão altamente acoplados, o que significa que uma mudança em um componente pode afetar outros componentes.</a:t>
            </a:r>
          </a:p>
          <a:p>
            <a:pPr algn="just"/>
            <a:r>
              <a:rPr lang="pt-BR" sz="1200" b="1" i="0" dirty="0">
                <a:solidFill>
                  <a:schemeClr val="bg1"/>
                </a:solidFill>
                <a:effectLst/>
                <a:latin typeface="Fira Code" pitchFamily="49" charset="0"/>
                <a:ea typeface="Fira Code" pitchFamily="49" charset="0"/>
                <a:cs typeface="Fira Code" pitchFamily="49" charset="0"/>
              </a:rPr>
              <a:t>Comunicação Interna</a:t>
            </a:r>
            <a:r>
              <a:rPr lang="pt-BR" sz="1200" b="0" i="0" dirty="0">
                <a:solidFill>
                  <a:schemeClr val="bg1"/>
                </a:solidFill>
                <a:effectLst/>
                <a:latin typeface="Fira Code" pitchFamily="49" charset="0"/>
                <a:ea typeface="Fira Code" pitchFamily="49" charset="0"/>
                <a:cs typeface="Fira Code" pitchFamily="49" charset="0"/>
              </a:rPr>
              <a:t>: A comunicação entre os módulos ou componentes do sistema é geralmente feita por meio de chamadas de função ou métodos internos.</a:t>
            </a:r>
          </a:p>
          <a:p>
            <a:pPr algn="just"/>
            <a:r>
              <a:rPr lang="pt-BR" sz="1200" b="1" i="0" dirty="0">
                <a:solidFill>
                  <a:schemeClr val="bg1"/>
                </a:solidFill>
                <a:effectLst/>
                <a:latin typeface="Fira Code" pitchFamily="49" charset="0"/>
                <a:ea typeface="Fira Code" pitchFamily="49" charset="0"/>
                <a:cs typeface="Fira Code" pitchFamily="49" charset="0"/>
              </a:rPr>
              <a:t>Implantação Única</a:t>
            </a:r>
            <a:r>
              <a:rPr lang="pt-BR" sz="1200" b="0" i="0" dirty="0">
                <a:solidFill>
                  <a:schemeClr val="bg1"/>
                </a:solidFill>
                <a:effectLst/>
                <a:latin typeface="Fira Code" pitchFamily="49" charset="0"/>
                <a:ea typeface="Fira Code" pitchFamily="49" charset="0"/>
                <a:cs typeface="Fira Code" pitchFamily="49" charset="0"/>
              </a:rPr>
              <a:t>: O aplicativo é implantado como uma única unidade, o que significa que qualquer atualização ou correção afeta o aplicativo como um todo.</a:t>
            </a:r>
          </a:p>
          <a:p>
            <a:pPr algn="just"/>
            <a:r>
              <a:rPr lang="pt-BR" sz="1200" b="1" i="0" dirty="0">
                <a:solidFill>
                  <a:schemeClr val="bg1"/>
                </a:solidFill>
                <a:effectLst/>
                <a:latin typeface="Fira Code" pitchFamily="49" charset="0"/>
                <a:ea typeface="Fira Code" pitchFamily="49" charset="0"/>
                <a:cs typeface="Fira Code" pitchFamily="49" charset="0"/>
              </a:rPr>
              <a:t>Escala Vertical</a:t>
            </a:r>
            <a:r>
              <a:rPr lang="pt-BR" sz="1200" b="0" i="0" dirty="0">
                <a:solidFill>
                  <a:schemeClr val="bg1"/>
                </a:solidFill>
                <a:effectLst/>
                <a:latin typeface="Fira Code" pitchFamily="49" charset="0"/>
                <a:ea typeface="Fira Code" pitchFamily="49" charset="0"/>
                <a:cs typeface="Fira Code" pitchFamily="49" charset="0"/>
              </a:rPr>
              <a:t>: A escalabilidade é alcançada adicionando mais recursos (CPU, memória) ao servidor em que o aplicativo está sendo executado (escala vertical).</a:t>
            </a:r>
          </a:p>
          <a:p>
            <a:pPr algn="just"/>
            <a:r>
              <a:rPr lang="pt-BR" sz="1200" b="1" i="0" dirty="0">
                <a:solidFill>
                  <a:schemeClr val="bg1"/>
                </a:solidFill>
                <a:effectLst/>
                <a:latin typeface="Fira Code" pitchFamily="49" charset="0"/>
                <a:ea typeface="Fira Code" pitchFamily="49" charset="0"/>
                <a:cs typeface="Fira Code" pitchFamily="49" charset="0"/>
              </a:rPr>
              <a:t>Desenvolvimento Simples</a:t>
            </a:r>
            <a:r>
              <a:rPr lang="pt-BR" sz="1200" b="0" i="0" dirty="0">
                <a:solidFill>
                  <a:schemeClr val="bg1"/>
                </a:solidFill>
                <a:effectLst/>
                <a:latin typeface="Fira Code" pitchFamily="49" charset="0"/>
                <a:ea typeface="Fira Code" pitchFamily="49" charset="0"/>
                <a:cs typeface="Fira Code" pitchFamily="49" charset="0"/>
              </a:rPr>
              <a:t>: O desenvolvimento de um aplicativo monolítico é geralmente mais simples e direto, uma vez que todas as partes do aplicativo estão no mesmo local.</a:t>
            </a:r>
          </a:p>
          <a:p>
            <a:pPr algn="just"/>
            <a:r>
              <a:rPr lang="pt-BR" sz="1200" b="1" i="0" dirty="0">
                <a:solidFill>
                  <a:schemeClr val="bg1"/>
                </a:solidFill>
                <a:effectLst/>
                <a:latin typeface="Fira Code" pitchFamily="49" charset="0"/>
                <a:ea typeface="Fira Code" pitchFamily="49" charset="0"/>
                <a:cs typeface="Fira Code" pitchFamily="49" charset="0"/>
              </a:rPr>
              <a:t>Menor Overhead de Comunicação</a:t>
            </a:r>
            <a:r>
              <a:rPr lang="pt-BR" sz="1200" b="0" i="0" dirty="0">
                <a:solidFill>
                  <a:schemeClr val="bg1"/>
                </a:solidFill>
                <a:effectLst/>
                <a:latin typeface="Fira Code" pitchFamily="49" charset="0"/>
                <a:ea typeface="Fira Code" pitchFamily="49" charset="0"/>
                <a:cs typeface="Fira Code" pitchFamily="49" charset="0"/>
              </a:rPr>
              <a:t>: Como todos os componentes estão no mesmo espaço de endereço, a comunicação interna entre os componentes é geralmente mais eficiente.</a:t>
            </a:r>
          </a:p>
          <a:p>
            <a:pPr algn="just"/>
            <a:r>
              <a:rPr lang="pt-BR" sz="1200" b="1" i="0" dirty="0">
                <a:solidFill>
                  <a:schemeClr val="bg1"/>
                </a:solidFill>
                <a:effectLst/>
                <a:latin typeface="Fira Code" pitchFamily="49" charset="0"/>
                <a:ea typeface="Fira Code" pitchFamily="49" charset="0"/>
                <a:cs typeface="Fira Code" pitchFamily="49" charset="0"/>
              </a:rPr>
              <a:t>Ferramentas Unificadas</a:t>
            </a:r>
            <a:r>
              <a:rPr lang="pt-BR" sz="1200" b="0" i="0" dirty="0">
                <a:solidFill>
                  <a:schemeClr val="bg1"/>
                </a:solidFill>
                <a:effectLst/>
                <a:latin typeface="Fira Code" pitchFamily="49" charset="0"/>
                <a:ea typeface="Fira Code" pitchFamily="49" charset="0"/>
                <a:cs typeface="Fira Code" pitchFamily="49" charset="0"/>
              </a:rPr>
              <a:t>: Geralmente, um conjunto de ferramentas de desenvolvimento e integração é suficiente para construir, testar e implantar o aplicativo.</a:t>
            </a:r>
          </a:p>
          <a:p>
            <a:pPr algn="just"/>
            <a:r>
              <a:rPr lang="pt-BR" sz="1200" b="1" i="0" dirty="0">
                <a:solidFill>
                  <a:schemeClr val="bg1"/>
                </a:solidFill>
                <a:effectLst/>
                <a:latin typeface="Fira Code" pitchFamily="49" charset="0"/>
                <a:ea typeface="Fira Code" pitchFamily="49" charset="0"/>
                <a:cs typeface="Fira Code" pitchFamily="49" charset="0"/>
              </a:rPr>
              <a:t>Menos Complexidade de Gerenciamento</a:t>
            </a:r>
            <a:r>
              <a:rPr lang="pt-BR" sz="1200" b="0" i="0" dirty="0">
                <a:solidFill>
                  <a:schemeClr val="bg1"/>
                </a:solidFill>
                <a:effectLst/>
                <a:latin typeface="Fira Code" pitchFamily="49" charset="0"/>
                <a:ea typeface="Fira Code" pitchFamily="49" charset="0"/>
                <a:cs typeface="Fira Code" pitchFamily="49" charset="0"/>
              </a:rPr>
              <a:t>: A gerência de um aplicativo monolítico pode ser mais simples, já que há menos partes móveis.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1838464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_desenvolvendo em </a:t>
            </a:r>
            <a:r>
              <a:rPr lang="pt-BR" b="1" dirty="0">
                <a:solidFill>
                  <a:srgbClr val="92D050"/>
                </a:solidFill>
                <a:latin typeface="Fira Code" pitchFamily="49" charset="0"/>
                <a:ea typeface="Fira Code" pitchFamily="49" charset="0"/>
                <a:cs typeface="Fira Code" pitchFamily="49" charset="0"/>
              </a:rPr>
              <a:t>sala</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2308324"/>
          </a:xfrm>
          <a:prstGeom prst="rect">
            <a:avLst/>
          </a:prstGeom>
          <a:noFill/>
        </p:spPr>
        <p:txBody>
          <a:bodyPr wrap="square" rtlCol="0">
            <a:spAutoFit/>
          </a:bodyPr>
          <a:lstStyle/>
          <a:p>
            <a:pPr algn="just"/>
            <a:r>
              <a:rPr lang="pt-BR" sz="1600" b="1" i="0" dirty="0">
                <a:solidFill>
                  <a:schemeClr val="bg1"/>
                </a:solidFill>
                <a:effectLst/>
                <a:latin typeface="Fira Code" pitchFamily="49" charset="0"/>
                <a:ea typeface="Fira Code" pitchFamily="49" charset="0"/>
                <a:cs typeface="Fira Code" pitchFamily="49" charset="0"/>
              </a:rPr>
              <a:t>Otimizando o Fluxo de Trabalho de Vendas e Pagamentos: Um Estudo de Caso do Sistema de Vendas qu</a:t>
            </a:r>
            <a:r>
              <a:rPr lang="pt-BR" sz="1600" b="1" dirty="0">
                <a:solidFill>
                  <a:schemeClr val="bg1"/>
                </a:solidFill>
                <a:latin typeface="Fira Code" pitchFamily="49" charset="0"/>
                <a:ea typeface="Fira Code" pitchFamily="49" charset="0"/>
                <a:cs typeface="Fira Code" pitchFamily="49" charset="0"/>
              </a:rPr>
              <a:t>e possua</a:t>
            </a:r>
            <a:r>
              <a:rPr lang="pt-BR" sz="1600" b="1" i="0" dirty="0">
                <a:solidFill>
                  <a:schemeClr val="bg1"/>
                </a:solidFill>
                <a:effectLst/>
                <a:latin typeface="Fira Code" pitchFamily="49" charset="0"/>
                <a:ea typeface="Fira Code" pitchFamily="49" charset="0"/>
                <a:cs typeface="Fira Code" pitchFamily="49" charset="0"/>
              </a:rPr>
              <a:t> Perfil de Acesso de Usuário e Notificação de Pagamento para a Área de Contrato.</a:t>
            </a:r>
          </a:p>
          <a:p>
            <a:pPr algn="just"/>
            <a:endParaRPr lang="pt-BR" sz="1600" b="1" dirty="0">
              <a:solidFill>
                <a:schemeClr val="bg1"/>
              </a:solidFill>
              <a:latin typeface="Fira Code" pitchFamily="49" charset="0"/>
              <a:ea typeface="Fira Code" pitchFamily="49" charset="0"/>
              <a:cs typeface="Fira Code" pitchFamily="49" charset="0"/>
            </a:endParaRPr>
          </a:p>
          <a:p>
            <a:pPr algn="just"/>
            <a:r>
              <a:rPr lang="pt-BR" sz="1600" b="1" i="0" dirty="0">
                <a:solidFill>
                  <a:srgbClr val="92D050"/>
                </a:solidFill>
                <a:effectLst/>
                <a:latin typeface="Fira Code" pitchFamily="49" charset="0"/>
                <a:ea typeface="Fira Code" pitchFamily="49" charset="0"/>
                <a:cs typeface="Fira Code" pitchFamily="49" charset="0"/>
              </a:rPr>
              <a:t>Introdução:</a:t>
            </a:r>
            <a:r>
              <a:rPr lang="pt-BR" sz="1600" b="0" i="0" dirty="0">
                <a:solidFill>
                  <a:schemeClr val="bg1"/>
                </a:solidFill>
                <a:effectLst/>
                <a:latin typeface="Fira Code" pitchFamily="49" charset="0"/>
                <a:ea typeface="Fira Code" pitchFamily="49" charset="0"/>
                <a:cs typeface="Fira Code" pitchFamily="49" charset="0"/>
              </a:rPr>
              <a:t> Este estudo de caso examina a jornada de uma empresa fictícia chamada "</a:t>
            </a:r>
            <a:r>
              <a:rPr lang="pt-BR" sz="1600" b="0" i="0" dirty="0" err="1">
                <a:solidFill>
                  <a:schemeClr val="bg1"/>
                </a:solidFill>
                <a:effectLst/>
                <a:latin typeface="Fira Code" pitchFamily="49" charset="0"/>
                <a:ea typeface="Fira Code" pitchFamily="49" charset="0"/>
                <a:cs typeface="Fira Code" pitchFamily="49" charset="0"/>
              </a:rPr>
              <a:t>TechCommercio</a:t>
            </a:r>
            <a:r>
              <a:rPr lang="pt-BR" sz="1600" b="0" i="0" dirty="0">
                <a:solidFill>
                  <a:schemeClr val="bg1"/>
                </a:solidFill>
                <a:effectLst/>
                <a:latin typeface="Fira Code" pitchFamily="49" charset="0"/>
                <a:ea typeface="Fira Code" pitchFamily="49" charset="0"/>
                <a:cs typeface="Fira Code" pitchFamily="49" charset="0"/>
              </a:rPr>
              <a:t>" em busca de aprimorar sua eficiência operacional e a satisfação do cliente por meio da implementação de um "Sistema de Vendas" aprimorado, introdução de um "Perfil de Acesso de Usuário" e uma "Notificação de Pagamento para a Área de Contrato".</a:t>
            </a:r>
          </a:p>
        </p:txBody>
      </p:sp>
    </p:spTree>
    <p:extLst>
      <p:ext uri="{BB962C8B-B14F-4D97-AF65-F5344CB8AC3E}">
        <p14:creationId xmlns:p14="http://schemas.microsoft.com/office/powerpoint/2010/main" val="405748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185761"/>
          </a:xfrm>
          <a:prstGeom prst="rect">
            <a:avLst/>
          </a:prstGeom>
          <a:noFill/>
        </p:spPr>
        <p:txBody>
          <a:bodyPr wrap="square">
            <a:spAutoFit/>
          </a:bodyPr>
          <a:lstStyle/>
          <a:p>
            <a:r>
              <a:rPr lang="pt-BR" b="0" i="0" dirty="0">
                <a:solidFill>
                  <a:schemeClr val="bg1"/>
                </a:solidFill>
                <a:effectLst/>
                <a:latin typeface="Fira Code" pitchFamily="49" charset="0"/>
                <a:ea typeface="Fira Code" pitchFamily="49" charset="0"/>
                <a:cs typeface="Fira Code" pitchFamily="49" charset="0"/>
              </a:rPr>
              <a:t>A evolução da tecnologia está intrinsecamente ligada às mudanças nas demandas dos clientes e às suas crescentes expectativas.</a:t>
            </a:r>
          </a:p>
          <a:p>
            <a:endParaRPr lang="pt-BR" dirty="0">
              <a:solidFill>
                <a:schemeClr val="bg1"/>
              </a:solidFill>
              <a:latin typeface="Fira Code" pitchFamily="49" charset="0"/>
              <a:ea typeface="Fira Code" pitchFamily="49" charset="0"/>
              <a:cs typeface="Fira Code" pitchFamily="49" charset="0"/>
            </a:endParaRPr>
          </a:p>
          <a:p>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Avanços Tecnológicos</a:t>
            </a:r>
            <a:r>
              <a:rPr lang="pt-BR" b="0" i="0" dirty="0">
                <a:solidFill>
                  <a:schemeClr val="bg1"/>
                </a:solidFill>
                <a:effectLst/>
                <a:latin typeface="Fira Code" pitchFamily="49" charset="0"/>
                <a:ea typeface="Fira Code" pitchFamily="49" charset="0"/>
                <a:cs typeface="Fira Code" pitchFamily="49" charset="0"/>
              </a:rPr>
              <a:t>: A tecnologia está em constante evolução, com avanços rápidos em áreas como inteligência artificial, internet das coisas, computação em nuvem, realidade virtual e aumentada, entre outras. Esses avanços tecnológicos criam novas oportunidades para empresas atenderem às necessidades dos clientes de maneiras mais eficazes e inovadoras.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Mudanças nas Expectativas dos Clientes</a:t>
            </a:r>
            <a:r>
              <a:rPr lang="pt-BR" b="0" i="0" dirty="0">
                <a:solidFill>
                  <a:schemeClr val="bg1"/>
                </a:solidFill>
                <a:effectLst/>
                <a:latin typeface="Fira Code" pitchFamily="49" charset="0"/>
                <a:ea typeface="Fira Code" pitchFamily="49" charset="0"/>
                <a:cs typeface="Fira Code" pitchFamily="49" charset="0"/>
              </a:rPr>
              <a:t>: À medida que novas tecnologias se tornam parte integrante da vida cotidiana, as expectativas dos clientes também mudam. Eles esperam experiências mais personalizadas, convenientes e eficientes. Por exemplo, a capacidade de fazer compras online, rastrear entregas em tempo real ou receber recomendações de produtos com base em seus históricos de compra são agora consideradas normais.</a:t>
            </a:r>
          </a:p>
          <a:p>
            <a:endParaRPr lang="pt-BR" dirty="0">
              <a:solidFill>
                <a:schemeClr val="bg1"/>
              </a:solidFill>
              <a:latin typeface="Fira Code" pitchFamily="49" charset="0"/>
              <a:ea typeface="Fira Code" pitchFamily="49" charset="0"/>
              <a:cs typeface="Fira Code" pitchFamily="49" charset="0"/>
            </a:endParaRPr>
          </a:p>
          <a:p>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1446749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_construção</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169551"/>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Outputs:</a:t>
            </a:r>
          </a:p>
          <a:p>
            <a:pPr marL="285750" indent="-285750" algn="just">
              <a:buFontTx/>
              <a:buChar char="-"/>
            </a:pPr>
            <a:r>
              <a:rPr lang="pt-BR" b="1" dirty="0">
                <a:solidFill>
                  <a:schemeClr val="bg1"/>
                </a:solidFill>
                <a:latin typeface="Fira Code" pitchFamily="49" charset="0"/>
                <a:ea typeface="Fira Code" pitchFamily="49" charset="0"/>
                <a:cs typeface="Fira Code" pitchFamily="49" charset="0"/>
              </a:rPr>
              <a:t>Arquitetura Conceitual</a:t>
            </a:r>
          </a:p>
          <a:p>
            <a:pPr marL="285750" indent="-285750" algn="just">
              <a:buFontTx/>
              <a:buChar char="-"/>
            </a:pPr>
            <a:r>
              <a:rPr lang="pt-BR" b="1" i="0" dirty="0">
                <a:solidFill>
                  <a:schemeClr val="bg1"/>
                </a:solidFill>
                <a:effectLst/>
                <a:latin typeface="Fira Code" pitchFamily="49" charset="0"/>
                <a:ea typeface="Fira Code" pitchFamily="49" charset="0"/>
                <a:cs typeface="Fira Code" pitchFamily="49" charset="0"/>
              </a:rPr>
              <a:t>Arquitetura de Infraestrutura (AWS)</a:t>
            </a:r>
          </a:p>
          <a:p>
            <a:pPr marL="285750" indent="-285750" algn="just">
              <a:buFontTx/>
              <a:buChar char="-"/>
            </a:pPr>
            <a:r>
              <a:rPr lang="pt-BR" b="1" dirty="0">
                <a:solidFill>
                  <a:schemeClr val="bg1"/>
                </a:solidFill>
                <a:latin typeface="Fira Code" pitchFamily="49" charset="0"/>
                <a:ea typeface="Fira Code" pitchFamily="49" charset="0"/>
                <a:cs typeface="Fira Code" pitchFamily="49" charset="0"/>
              </a:rPr>
              <a:t>Padrões de Design e Arquiteturais</a:t>
            </a:r>
          </a:p>
          <a:p>
            <a:pPr marL="285750" indent="-285750" algn="just">
              <a:buFontTx/>
              <a:buChar char="-"/>
            </a:pPr>
            <a:r>
              <a:rPr lang="pt-BR" b="1" i="0" dirty="0">
                <a:solidFill>
                  <a:schemeClr val="bg1"/>
                </a:solidFill>
                <a:effectLst/>
                <a:latin typeface="Fira Code" pitchFamily="49" charset="0"/>
                <a:ea typeface="Fira Code" pitchFamily="49" charset="0"/>
                <a:cs typeface="Fira Code" pitchFamily="49" charset="0"/>
              </a:rPr>
              <a:t>Document</a:t>
            </a:r>
            <a:r>
              <a:rPr lang="pt-BR" b="1" dirty="0">
                <a:solidFill>
                  <a:schemeClr val="bg1"/>
                </a:solidFill>
                <a:latin typeface="Fira Code" pitchFamily="49" charset="0"/>
                <a:ea typeface="Fira Code" pitchFamily="49" charset="0"/>
                <a:cs typeface="Fira Code" pitchFamily="49" charset="0"/>
              </a:rPr>
              <a:t>ação Completa</a:t>
            </a:r>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635418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_case em </a:t>
            </a:r>
            <a:r>
              <a:rPr lang="pt-BR" b="1" dirty="0">
                <a:solidFill>
                  <a:srgbClr val="92D050"/>
                </a:solidFill>
                <a:latin typeface="Fira Code" pitchFamily="49" charset="0"/>
                <a:ea typeface="Fira Code" pitchFamily="49" charset="0"/>
                <a:cs typeface="Fira Code" pitchFamily="49" charset="0"/>
              </a:rPr>
              <a:t>grupo</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58978"/>
            <a:ext cx="8959716" cy="160043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Nome do Caso:</a:t>
            </a:r>
            <a:r>
              <a:rPr lang="pt-BR" b="0" i="0" dirty="0">
                <a:solidFill>
                  <a:schemeClr val="bg1"/>
                </a:solidFill>
                <a:effectLst/>
                <a:latin typeface="Fira Code" pitchFamily="49" charset="0"/>
                <a:ea typeface="Fira Code" pitchFamily="49" charset="0"/>
                <a:cs typeface="Fira Code" pitchFamily="49" charset="0"/>
              </a:rPr>
              <a:t> Comércio de Roupas Online "</a:t>
            </a:r>
            <a:r>
              <a:rPr lang="pt-BR" b="0" i="0" dirty="0" err="1">
                <a:solidFill>
                  <a:schemeClr val="bg1"/>
                </a:solidFill>
                <a:effectLst/>
                <a:latin typeface="Fira Code" pitchFamily="49" charset="0"/>
                <a:ea typeface="Fira Code" pitchFamily="49" charset="0"/>
                <a:cs typeface="Fira Code" pitchFamily="49" charset="0"/>
              </a:rPr>
              <a:t>FashionTrend</a:t>
            </a:r>
            <a:r>
              <a:rPr lang="pt-BR" b="0" i="0" dirty="0">
                <a:solidFill>
                  <a:schemeClr val="bg1"/>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Descrição da Empresa:</a:t>
            </a:r>
            <a:r>
              <a:rPr lang="pt-BR" b="0"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FashionTrend</a:t>
            </a:r>
            <a:r>
              <a:rPr lang="pt-BR" b="0" i="0" dirty="0">
                <a:solidFill>
                  <a:schemeClr val="bg1"/>
                </a:solidFill>
                <a:effectLst/>
                <a:latin typeface="Fira Code" pitchFamily="49" charset="0"/>
                <a:ea typeface="Fira Code" pitchFamily="49" charset="0"/>
                <a:cs typeface="Fira Code" pitchFamily="49" charset="0"/>
              </a:rPr>
              <a:t>" é uma loja de roupas online que vende uma ampla variedade de produtos de moda, desde roupas casuais até itens de luxo. A empresa foi fundada há cinco anos e tem experimentado um crescimento constante. No entanto, recentemente, a empresa enfrentou várias problemáticas que precisam ser resolvidas.</a:t>
            </a:r>
          </a:p>
        </p:txBody>
      </p:sp>
    </p:spTree>
    <p:extLst>
      <p:ext uri="{BB962C8B-B14F-4D97-AF65-F5344CB8AC3E}">
        <p14:creationId xmlns:p14="http://schemas.microsoft.com/office/powerpoint/2010/main" val="3486785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_case em </a:t>
            </a:r>
            <a:r>
              <a:rPr lang="pt-BR" b="1" dirty="0">
                <a:solidFill>
                  <a:srgbClr val="92D050"/>
                </a:solidFill>
                <a:latin typeface="Fira Code" pitchFamily="49" charset="0"/>
                <a:ea typeface="Fira Code" pitchFamily="49" charset="0"/>
                <a:cs typeface="Fira Code" pitchFamily="49" charset="0"/>
              </a:rPr>
              <a:t>grupo</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58978"/>
            <a:ext cx="8959716" cy="5447645"/>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Problemáticas para Explorar:</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Concorrência Acirrada:</a:t>
            </a:r>
            <a:r>
              <a:rPr lang="pt-BR" sz="1200" b="0" i="0" dirty="0">
                <a:solidFill>
                  <a:schemeClr val="bg1"/>
                </a:solidFill>
                <a:effectLst/>
                <a:latin typeface="Fira Code" pitchFamily="49" charset="0"/>
                <a:ea typeface="Fira Code" pitchFamily="49" charset="0"/>
                <a:cs typeface="Fira Code" pitchFamily="49" charset="0"/>
              </a:rPr>
              <a:t>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está enfrentando uma crescente concorrência no mercado de comércio eletrônico de moda. Empresas maiores e mais estabelecidas estão entrando no mercado, tornando a competição mais feroz. Como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pode se destacar e manter sua posição no mercado?</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Problemas Logísticos:</a:t>
            </a:r>
            <a:r>
              <a:rPr lang="pt-BR" sz="1200" b="0" i="0" dirty="0">
                <a:solidFill>
                  <a:schemeClr val="bg1"/>
                </a:solidFill>
                <a:effectLst/>
                <a:latin typeface="Fira Code" pitchFamily="49" charset="0"/>
                <a:ea typeface="Fira Code" pitchFamily="49" charset="0"/>
                <a:cs typeface="Fira Code" pitchFamily="49" charset="0"/>
              </a:rPr>
              <a:t> A empresa tem enfrentado desafios logísticos recentemente, incluindo atrasos na entrega, devoluções e reclamações de clientes sobre a qualidade dos produtos. Como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pode melhorar seus processos logísticos para atender às expectativas dos clientes?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Mudanças nas Preferências dos Clientes:</a:t>
            </a:r>
            <a:r>
              <a:rPr lang="pt-BR" sz="1200" b="0" i="0" dirty="0">
                <a:solidFill>
                  <a:schemeClr val="bg1"/>
                </a:solidFill>
                <a:effectLst/>
                <a:latin typeface="Fira Code" pitchFamily="49" charset="0"/>
                <a:ea typeface="Fira Code" pitchFamily="49" charset="0"/>
                <a:cs typeface="Fira Code" pitchFamily="49" charset="0"/>
              </a:rPr>
              <a:t> As preferências dos clientes em relação à moda estão constantemente mudando.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precisa acompanhar as últimas tendências para atender às necessidades dos clientes. Como a empresa pode prever e se adaptar rapidamente a essas mudanças?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Sustentabilidade e Responsabilidade Social:</a:t>
            </a:r>
            <a:r>
              <a:rPr lang="pt-BR" sz="1200" b="0" i="0" dirty="0">
                <a:solidFill>
                  <a:schemeClr val="bg1"/>
                </a:solidFill>
                <a:effectLst/>
                <a:latin typeface="Fira Code" pitchFamily="49" charset="0"/>
                <a:ea typeface="Fira Code" pitchFamily="49" charset="0"/>
                <a:cs typeface="Fira Code" pitchFamily="49" charset="0"/>
              </a:rPr>
              <a:t> Muitos clientes estão se tornando mais conscientes do impacto ambiental e das práticas sociais das empresas de moda. Como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pode implementar práticas mais sustentáveis e responsáveis em sua cadeia de suprimentos e comunicação com os clientes?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Marketing e Publicidade:</a:t>
            </a:r>
            <a:r>
              <a:rPr lang="pt-BR" sz="1200" b="0" i="0" dirty="0">
                <a:solidFill>
                  <a:schemeClr val="bg1"/>
                </a:solidFill>
                <a:effectLst/>
                <a:latin typeface="Fira Code" pitchFamily="49" charset="0"/>
                <a:ea typeface="Fira Code" pitchFamily="49" charset="0"/>
                <a:cs typeface="Fira Code" pitchFamily="49" charset="0"/>
              </a:rPr>
              <a:t>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gastou uma quantia significativa em publicidade online, mas não está vendo um retorno claro do investimento. Como a empresa pode otimizar sua estratégia de marketing e publicidade para aumentar a aquisição de clientes e as vendas?</a:t>
            </a:r>
          </a:p>
          <a:p>
            <a:pPr algn="just"/>
            <a:r>
              <a:rPr lang="pt-BR" sz="1200" b="1" i="0" dirty="0" err="1">
                <a:solidFill>
                  <a:schemeClr val="bg1"/>
                </a:solidFill>
                <a:effectLst/>
                <a:latin typeface="Fira Code" pitchFamily="49" charset="0"/>
                <a:ea typeface="Fira Code" pitchFamily="49" charset="0"/>
                <a:cs typeface="Fira Code" pitchFamily="49" charset="0"/>
              </a:rPr>
              <a:t>Cibersegurança</a:t>
            </a:r>
            <a:r>
              <a:rPr lang="pt-BR" sz="1200" b="1" i="0" dirty="0">
                <a:solidFill>
                  <a:schemeClr val="bg1"/>
                </a:solidFill>
                <a:effectLst/>
                <a:latin typeface="Fira Code" pitchFamily="49" charset="0"/>
                <a:ea typeface="Fira Code" pitchFamily="49" charset="0"/>
                <a:cs typeface="Fira Code" pitchFamily="49" charset="0"/>
              </a:rPr>
              <a:t> e Privacidade dos Clientes:</a:t>
            </a:r>
            <a:r>
              <a:rPr lang="pt-BR" sz="1200" b="0" i="0" dirty="0">
                <a:solidFill>
                  <a:schemeClr val="bg1"/>
                </a:solidFill>
                <a:effectLst/>
                <a:latin typeface="Fira Code" pitchFamily="49" charset="0"/>
                <a:ea typeface="Fira Code" pitchFamily="49" charset="0"/>
                <a:cs typeface="Fira Code" pitchFamily="49" charset="0"/>
              </a:rPr>
              <a:t> A segurança dos dados dos clientes é uma preocupação crescente. A "</a:t>
            </a:r>
            <a:r>
              <a:rPr lang="pt-BR" sz="1200" b="0" i="0" dirty="0" err="1">
                <a:solidFill>
                  <a:schemeClr val="bg1"/>
                </a:solidFill>
                <a:effectLst/>
                <a:latin typeface="Fira Code" pitchFamily="49" charset="0"/>
                <a:ea typeface="Fira Code" pitchFamily="49" charset="0"/>
                <a:cs typeface="Fira Code" pitchFamily="49" charset="0"/>
              </a:rPr>
              <a:t>FashionTrend</a:t>
            </a:r>
            <a:r>
              <a:rPr lang="pt-BR" sz="1200" b="0" i="0" dirty="0">
                <a:solidFill>
                  <a:schemeClr val="bg1"/>
                </a:solidFill>
                <a:effectLst/>
                <a:latin typeface="Fira Code" pitchFamily="49" charset="0"/>
                <a:ea typeface="Fira Code" pitchFamily="49" charset="0"/>
                <a:cs typeface="Fira Code" pitchFamily="49" charset="0"/>
              </a:rPr>
              <a:t>" precisa garantir que os dados de seus clientes estejam protegidos contra ameaças cibernéticas. Como a empresa pode fortalecer sua </a:t>
            </a:r>
            <a:r>
              <a:rPr lang="pt-BR" sz="1200" b="0" i="0" dirty="0" err="1">
                <a:solidFill>
                  <a:schemeClr val="bg1"/>
                </a:solidFill>
                <a:effectLst/>
                <a:latin typeface="Fira Code" pitchFamily="49" charset="0"/>
                <a:ea typeface="Fira Code" pitchFamily="49" charset="0"/>
                <a:cs typeface="Fira Code" pitchFamily="49" charset="0"/>
              </a:rPr>
              <a:t>cibersegurança</a:t>
            </a:r>
            <a:r>
              <a:rPr lang="pt-BR" sz="1200" b="0" i="0" dirty="0">
                <a:solidFill>
                  <a:schemeClr val="bg1"/>
                </a:solidFill>
                <a:effectLst/>
                <a:latin typeface="Fira Code" pitchFamily="49" charset="0"/>
                <a:ea typeface="Fira Code" pitchFamily="49" charset="0"/>
                <a:cs typeface="Fira Code" pitchFamily="49" charset="0"/>
              </a:rPr>
              <a:t> e garantir a privacidade dos clientes?</a:t>
            </a:r>
          </a:p>
        </p:txBody>
      </p:sp>
    </p:spTree>
    <p:extLst>
      <p:ext uri="{BB962C8B-B14F-4D97-AF65-F5344CB8AC3E}">
        <p14:creationId xmlns:p14="http://schemas.microsoft.com/office/powerpoint/2010/main" val="2264365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_case em </a:t>
            </a:r>
            <a:r>
              <a:rPr lang="pt-BR" b="1" dirty="0">
                <a:solidFill>
                  <a:srgbClr val="92D050"/>
                </a:solidFill>
                <a:latin typeface="Fira Code" pitchFamily="49" charset="0"/>
                <a:ea typeface="Fira Code" pitchFamily="49" charset="0"/>
                <a:cs typeface="Fira Code" pitchFamily="49" charset="0"/>
              </a:rPr>
              <a:t>grupo</a:t>
            </a:r>
            <a:endParaRPr lang="pt-BR" b="1" i="0" dirty="0">
              <a:solidFill>
                <a:srgbClr val="92D050"/>
              </a:solidFill>
              <a:effectLst/>
              <a:latin typeface="Fira Code" pitchFamily="49" charset="0"/>
              <a:ea typeface="Fira Code" pitchFamily="49" charset="0"/>
              <a:cs typeface="Fira Code" pitchFamily="49" charset="0"/>
            </a:endParaRPr>
          </a:p>
        </p:txBody>
      </p:sp>
      <p:sp>
        <p:nvSpPr>
          <p:cNvPr id="3" name="CaixaDeTexto 2">
            <a:extLst>
              <a:ext uri="{FF2B5EF4-FFF2-40B4-BE49-F238E27FC236}">
                <a16:creationId xmlns:a16="http://schemas.microsoft.com/office/drawing/2014/main" id="{3EDEF6B6-A22D-8B06-ECBB-7B7B8491F99D}"/>
              </a:ext>
            </a:extLst>
          </p:cNvPr>
          <p:cNvSpPr txBox="1"/>
          <p:nvPr/>
        </p:nvSpPr>
        <p:spPr>
          <a:xfrm>
            <a:off x="292607" y="97899"/>
            <a:ext cx="8558784" cy="3754874"/>
          </a:xfrm>
          <a:prstGeom prst="rect">
            <a:avLst/>
          </a:prstGeom>
          <a:noFill/>
        </p:spPr>
        <p:txBody>
          <a:bodyPr wrap="square">
            <a:spAutoFit/>
          </a:bodyPr>
          <a:lstStyle/>
          <a:p>
            <a:pPr algn="just"/>
            <a:r>
              <a:rPr lang="pt-BR" sz="1400" b="1" i="0" dirty="0">
                <a:solidFill>
                  <a:schemeClr val="bg1"/>
                </a:solidFill>
                <a:effectLst/>
                <a:latin typeface="Fira Code" pitchFamily="49" charset="0"/>
                <a:ea typeface="Fira Code" pitchFamily="49" charset="0"/>
                <a:cs typeface="Fira Code" pitchFamily="49" charset="0"/>
              </a:rPr>
              <a:t>Problemas Logísticos:</a:t>
            </a:r>
            <a:r>
              <a:rPr lang="pt-BR" sz="1400" b="0" i="0" dirty="0">
                <a:solidFill>
                  <a:schemeClr val="bg1"/>
                </a:solidFill>
                <a:effectLst/>
                <a:latin typeface="Fira Code" pitchFamily="49" charset="0"/>
                <a:ea typeface="Fira Code" pitchFamily="49" charset="0"/>
                <a:cs typeface="Fira Code" pitchFamily="49" charset="0"/>
              </a:rPr>
              <a:t> A empresa tem enfrentado desafios logísticos recentemente, incluindo atrasos na entrega, devoluções e reclamações de clientes sobre a qualidade dos produtos. Como a "</a:t>
            </a:r>
            <a:r>
              <a:rPr lang="pt-BR" sz="1400" b="0" i="0" dirty="0" err="1">
                <a:solidFill>
                  <a:schemeClr val="bg1"/>
                </a:solidFill>
                <a:effectLst/>
                <a:latin typeface="Fira Code" pitchFamily="49" charset="0"/>
                <a:ea typeface="Fira Code" pitchFamily="49" charset="0"/>
                <a:cs typeface="Fira Code" pitchFamily="49" charset="0"/>
              </a:rPr>
              <a:t>FashionTrend</a:t>
            </a:r>
            <a:r>
              <a:rPr lang="pt-BR" sz="1400" b="0" i="0" dirty="0">
                <a:solidFill>
                  <a:schemeClr val="bg1"/>
                </a:solidFill>
                <a:effectLst/>
                <a:latin typeface="Fira Code" pitchFamily="49" charset="0"/>
                <a:ea typeface="Fira Code" pitchFamily="49" charset="0"/>
                <a:cs typeface="Fira Code" pitchFamily="49" charset="0"/>
              </a:rPr>
              <a:t>" pode melhorar seus processos logísticos para atender às expectativas dos clientes?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dirty="0">
                <a:solidFill>
                  <a:schemeClr val="bg1"/>
                </a:solidFill>
                <a:latin typeface="Fira Code" pitchFamily="49" charset="0"/>
                <a:ea typeface="Fira Code" pitchFamily="49" charset="0"/>
                <a:cs typeface="Fira Code" pitchFamily="49" charset="0"/>
              </a:rPr>
              <a:t>Premissas</a:t>
            </a:r>
            <a:r>
              <a:rPr lang="pt-BR" dirty="0">
                <a:solidFill>
                  <a:schemeClr val="bg1"/>
                </a:solidFill>
                <a:latin typeface="Fira Code" pitchFamily="49" charset="0"/>
                <a:ea typeface="Fira Code" pitchFamily="49" charset="0"/>
                <a:cs typeface="Fira Code" pitchFamily="49" charset="0"/>
              </a:rPr>
              <a:t>:</a:t>
            </a:r>
          </a:p>
          <a:p>
            <a:pPr marL="285750" indent="-285750" algn="just">
              <a:buFontTx/>
              <a:buChar char="-"/>
            </a:pPr>
            <a:r>
              <a:rPr lang="pt-BR" sz="1400" b="0" i="0" dirty="0">
                <a:solidFill>
                  <a:schemeClr val="bg1"/>
                </a:solidFill>
                <a:effectLst/>
                <a:latin typeface="Fira Code" pitchFamily="49" charset="0"/>
                <a:ea typeface="Fira Code" pitchFamily="49" charset="0"/>
                <a:cs typeface="Fira Code" pitchFamily="49" charset="0"/>
              </a:rPr>
              <a:t>O sistema de entregas deverá integrar-se ao sistema da </a:t>
            </a:r>
            <a:r>
              <a:rPr lang="pt-BR" dirty="0" err="1">
                <a:solidFill>
                  <a:schemeClr val="bg1"/>
                </a:solidFill>
                <a:latin typeface="Fira Code" pitchFamily="49" charset="0"/>
                <a:ea typeface="Fira Code" pitchFamily="49" charset="0"/>
                <a:cs typeface="Fira Code" pitchFamily="49" charset="0"/>
              </a:rPr>
              <a:t>FashionTrend</a:t>
            </a:r>
            <a:endParaRPr lang="pt-BR" dirty="0">
              <a:solidFill>
                <a:schemeClr val="bg1"/>
              </a:solidFill>
              <a:latin typeface="Fira Code" pitchFamily="49" charset="0"/>
              <a:ea typeface="Fira Code" pitchFamily="49" charset="0"/>
              <a:cs typeface="Fira Code" pitchFamily="49" charset="0"/>
            </a:endParaRPr>
          </a:p>
          <a:p>
            <a:pPr marL="285750" indent="-285750" algn="just">
              <a:buFontTx/>
              <a:buChar char="-"/>
            </a:pPr>
            <a:r>
              <a:rPr lang="pt-BR" dirty="0">
                <a:solidFill>
                  <a:schemeClr val="bg1"/>
                </a:solidFill>
                <a:latin typeface="Fira Code" pitchFamily="49" charset="0"/>
                <a:ea typeface="Fira Code" pitchFamily="49" charset="0"/>
                <a:cs typeface="Fira Code" pitchFamily="49" charset="0"/>
              </a:rPr>
              <a:t>Assim que uma compra é confirmada, o sistema deverá ser notificado. Pense em uma forma de consumir diversas notificações ao mesmo tempo. (Dica: use mensageria).</a:t>
            </a:r>
          </a:p>
          <a:p>
            <a:pPr marL="285750" indent="-285750" algn="just">
              <a:buFontTx/>
              <a:buChar char="-"/>
            </a:pPr>
            <a:r>
              <a:rPr lang="pt-BR" dirty="0">
                <a:solidFill>
                  <a:schemeClr val="bg1"/>
                </a:solidFill>
                <a:latin typeface="Fira Code" pitchFamily="49" charset="0"/>
                <a:ea typeface="Fira Code" pitchFamily="49" charset="0"/>
                <a:cs typeface="Fira Code" pitchFamily="49" charset="0"/>
              </a:rPr>
              <a:t>Considera a coleta do produto na “</a:t>
            </a:r>
            <a:r>
              <a:rPr lang="pt-BR" dirty="0" err="1">
                <a:solidFill>
                  <a:schemeClr val="bg1"/>
                </a:solidFill>
                <a:latin typeface="Fira Code" pitchFamily="49" charset="0"/>
                <a:ea typeface="Fira Code" pitchFamily="49" charset="0"/>
                <a:cs typeface="Fira Code" pitchFamily="49" charset="0"/>
              </a:rPr>
              <a:t>FashioTrend</a:t>
            </a:r>
            <a:r>
              <a:rPr lang="pt-BR" dirty="0">
                <a:solidFill>
                  <a:schemeClr val="bg1"/>
                </a:solidFill>
                <a:latin typeface="Fira Code" pitchFamily="49" charset="0"/>
                <a:ea typeface="Fira Code" pitchFamily="49" charset="0"/>
                <a:cs typeface="Fira Code" pitchFamily="49" charset="0"/>
              </a:rPr>
              <a:t>”, o tempo de coleta precisa ser considerado no tempo total.</a:t>
            </a:r>
          </a:p>
          <a:p>
            <a:pPr marL="285750" indent="-285750" algn="just">
              <a:buFontTx/>
              <a:buChar char="-"/>
            </a:pPr>
            <a:r>
              <a:rPr lang="pt-BR" dirty="0">
                <a:solidFill>
                  <a:schemeClr val="bg1"/>
                </a:solidFill>
                <a:latin typeface="Fira Code" pitchFamily="49" charset="0"/>
                <a:ea typeface="Fira Code" pitchFamily="49" charset="0"/>
                <a:cs typeface="Fira Code" pitchFamily="49" charset="0"/>
              </a:rPr>
              <a:t>A ”</a:t>
            </a:r>
            <a:r>
              <a:rPr lang="pt-BR" dirty="0" err="1">
                <a:solidFill>
                  <a:schemeClr val="bg1"/>
                </a:solidFill>
                <a:latin typeface="Fira Code" pitchFamily="49" charset="0"/>
                <a:ea typeface="Fira Code" pitchFamily="49" charset="0"/>
                <a:cs typeface="Fira Code" pitchFamily="49" charset="0"/>
              </a:rPr>
              <a:t>FashionTrend</a:t>
            </a:r>
            <a:r>
              <a:rPr lang="pt-BR" dirty="0">
                <a:solidFill>
                  <a:schemeClr val="bg1"/>
                </a:solidFill>
                <a:latin typeface="Fira Code" pitchFamily="49" charset="0"/>
                <a:ea typeface="Fira Code" pitchFamily="49" charset="0"/>
                <a:cs typeface="Fira Code" pitchFamily="49" charset="0"/>
              </a:rPr>
              <a:t>” fornecerá todas as informações do destinatário.</a:t>
            </a:r>
          </a:p>
          <a:p>
            <a:pPr marL="285750" indent="-285750" algn="just">
              <a:buFontTx/>
              <a:buChar char="-"/>
            </a:pPr>
            <a:r>
              <a:rPr lang="pt-BR" dirty="0">
                <a:solidFill>
                  <a:schemeClr val="bg1"/>
                </a:solidFill>
                <a:latin typeface="Fira Code" pitchFamily="49" charset="0"/>
                <a:ea typeface="Fira Code" pitchFamily="49" charset="0"/>
                <a:cs typeface="Fira Code" pitchFamily="49" charset="0"/>
              </a:rPr>
              <a:t>O sistema poderá integrar com terceiros para fazer a entrega ou trabalhar com entrega própria, mas lembre-se, no caso de integrar com terceiros, é importante ter as informações do motorista da entrega.</a:t>
            </a:r>
          </a:p>
          <a:p>
            <a:pPr algn="just"/>
            <a:r>
              <a:rPr lang="pt-BR" sz="1400" b="0" i="0" dirty="0">
                <a:solidFill>
                  <a:schemeClr val="bg1"/>
                </a:solidFill>
                <a:effectLst/>
                <a:latin typeface="Fira Code" pitchFamily="49" charset="0"/>
                <a:ea typeface="Fira Code" pitchFamily="49" charset="0"/>
                <a:cs typeface="Fira Code" pitchFamily="49" charset="0"/>
              </a:rPr>
              <a:t> </a:t>
            </a:r>
          </a:p>
        </p:txBody>
      </p:sp>
    </p:spTree>
    <p:extLst>
      <p:ext uri="{BB962C8B-B14F-4D97-AF65-F5344CB8AC3E}">
        <p14:creationId xmlns:p14="http://schemas.microsoft.com/office/powerpoint/2010/main" val="2479619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_case em </a:t>
            </a:r>
            <a:r>
              <a:rPr lang="pt-BR" b="1" dirty="0">
                <a:solidFill>
                  <a:srgbClr val="92D050"/>
                </a:solidFill>
                <a:latin typeface="Fira Code" pitchFamily="49" charset="0"/>
                <a:ea typeface="Fira Code" pitchFamily="49" charset="0"/>
                <a:cs typeface="Fira Code" pitchFamily="49" charset="0"/>
              </a:rPr>
              <a:t>grupo</a:t>
            </a:r>
            <a:endParaRPr lang="pt-BR" b="1" i="0" dirty="0">
              <a:solidFill>
                <a:srgbClr val="92D050"/>
              </a:solidFill>
              <a:effectLst/>
              <a:latin typeface="Fira Code" pitchFamily="49" charset="0"/>
              <a:ea typeface="Fira Code" pitchFamily="49" charset="0"/>
              <a:cs typeface="Fira Code" pitchFamily="49" charset="0"/>
            </a:endParaRPr>
          </a:p>
        </p:txBody>
      </p:sp>
      <p:sp>
        <p:nvSpPr>
          <p:cNvPr id="3" name="CaixaDeTexto 2">
            <a:extLst>
              <a:ext uri="{FF2B5EF4-FFF2-40B4-BE49-F238E27FC236}">
                <a16:creationId xmlns:a16="http://schemas.microsoft.com/office/drawing/2014/main" id="{3EDEF6B6-A22D-8B06-ECBB-7B7B8491F99D}"/>
              </a:ext>
            </a:extLst>
          </p:cNvPr>
          <p:cNvSpPr txBox="1"/>
          <p:nvPr/>
        </p:nvSpPr>
        <p:spPr>
          <a:xfrm>
            <a:off x="292607" y="97899"/>
            <a:ext cx="8558784" cy="4185761"/>
          </a:xfrm>
          <a:prstGeom prst="rect">
            <a:avLst/>
          </a:prstGeom>
          <a:noFill/>
        </p:spPr>
        <p:txBody>
          <a:bodyPr wrap="square">
            <a:spAutoFit/>
          </a:bodyPr>
          <a:lstStyle/>
          <a:p>
            <a:pPr algn="just"/>
            <a:r>
              <a:rPr lang="pt-BR" sz="1400" b="1" i="0" dirty="0">
                <a:solidFill>
                  <a:schemeClr val="bg1"/>
                </a:solidFill>
                <a:effectLst/>
                <a:latin typeface="Fira Code" pitchFamily="49" charset="0"/>
                <a:ea typeface="Fira Code" pitchFamily="49" charset="0"/>
                <a:cs typeface="Fira Code" pitchFamily="49" charset="0"/>
              </a:rPr>
              <a:t>Sustentabilidade e Responsabilidade Social:</a:t>
            </a:r>
            <a:r>
              <a:rPr lang="pt-BR" sz="1400" b="0" i="0" dirty="0">
                <a:solidFill>
                  <a:schemeClr val="bg1"/>
                </a:solidFill>
                <a:effectLst/>
                <a:latin typeface="Fira Code" pitchFamily="49" charset="0"/>
                <a:ea typeface="Fira Code" pitchFamily="49" charset="0"/>
                <a:cs typeface="Fira Code" pitchFamily="49" charset="0"/>
              </a:rPr>
              <a:t> Muitos clientes estão se tornando mais conscientes do impacto ambiental e das práticas sociais das empresas de moda. Como a "</a:t>
            </a:r>
            <a:r>
              <a:rPr lang="pt-BR" sz="1400" b="0" i="0" dirty="0" err="1">
                <a:solidFill>
                  <a:schemeClr val="bg1"/>
                </a:solidFill>
                <a:effectLst/>
                <a:latin typeface="Fira Code" pitchFamily="49" charset="0"/>
                <a:ea typeface="Fira Code" pitchFamily="49" charset="0"/>
                <a:cs typeface="Fira Code" pitchFamily="49" charset="0"/>
              </a:rPr>
              <a:t>FashionTrend</a:t>
            </a:r>
            <a:r>
              <a:rPr lang="pt-BR" sz="1400" b="0" i="0" dirty="0">
                <a:solidFill>
                  <a:schemeClr val="bg1"/>
                </a:solidFill>
                <a:effectLst/>
                <a:latin typeface="Fira Code" pitchFamily="49" charset="0"/>
                <a:ea typeface="Fira Code" pitchFamily="49" charset="0"/>
                <a:cs typeface="Fira Code" pitchFamily="49" charset="0"/>
              </a:rPr>
              <a:t>" pode implementar práticas mais sustentáveis e responsáveis em sua cadeia de suprimentos e comunicação com os clientes?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dirty="0">
                <a:solidFill>
                  <a:schemeClr val="bg1"/>
                </a:solidFill>
                <a:latin typeface="Fira Code" pitchFamily="49" charset="0"/>
                <a:ea typeface="Fira Code" pitchFamily="49" charset="0"/>
                <a:cs typeface="Fira Code" pitchFamily="49" charset="0"/>
              </a:rPr>
              <a:t>Premissas</a:t>
            </a:r>
            <a:r>
              <a:rPr lang="pt-BR" dirty="0">
                <a:solidFill>
                  <a:schemeClr val="bg1"/>
                </a:solidFill>
                <a:latin typeface="Fira Code" pitchFamily="49" charset="0"/>
                <a:ea typeface="Fira Code" pitchFamily="49" charset="0"/>
                <a:cs typeface="Fira Code" pitchFamily="49" charset="0"/>
              </a:rPr>
              <a:t>:</a:t>
            </a:r>
          </a:p>
          <a:p>
            <a:pPr marL="285750" indent="-285750" algn="just">
              <a:buFontTx/>
              <a:buChar char="-"/>
            </a:pPr>
            <a:r>
              <a:rPr lang="pt-BR" dirty="0">
                <a:solidFill>
                  <a:schemeClr val="bg1"/>
                </a:solidFill>
                <a:latin typeface="Fira Code" pitchFamily="49" charset="0"/>
                <a:ea typeface="Fira Code" pitchFamily="49" charset="0"/>
                <a:cs typeface="Fira Code" pitchFamily="49" charset="0"/>
              </a:rPr>
              <a:t>O sistema deverá considerar a relação do prestador de serviço com a </a:t>
            </a:r>
            <a:r>
              <a:rPr lang="pt-BR" dirty="0" err="1">
                <a:solidFill>
                  <a:schemeClr val="bg1"/>
                </a:solidFill>
                <a:latin typeface="Fira Code" pitchFamily="49" charset="0"/>
                <a:ea typeface="Fira Code" pitchFamily="49" charset="0"/>
                <a:cs typeface="Fira Code" pitchFamily="49" charset="0"/>
              </a:rPr>
              <a:t>FashionTrend</a:t>
            </a:r>
            <a:r>
              <a:rPr lang="pt-BR" dirty="0">
                <a:solidFill>
                  <a:schemeClr val="bg1"/>
                </a:solidFill>
                <a:latin typeface="Fira Code" pitchFamily="49" charset="0"/>
                <a:ea typeface="Fira Code" pitchFamily="49" charset="0"/>
                <a:cs typeface="Fira Code" pitchFamily="49" charset="0"/>
              </a:rPr>
              <a:t>, exemplo: O prestador de serviço entrega serviços de costura, o prestador de serviço entrega serviços de sacolas sustentáveis.</a:t>
            </a:r>
          </a:p>
          <a:p>
            <a:pPr marL="285750" indent="-285750" algn="just">
              <a:buFontTx/>
              <a:buChar char="-"/>
            </a:pPr>
            <a:r>
              <a:rPr lang="pt-BR" dirty="0">
                <a:solidFill>
                  <a:schemeClr val="bg1"/>
                </a:solidFill>
                <a:latin typeface="Fira Code" pitchFamily="49" charset="0"/>
                <a:ea typeface="Fira Code" pitchFamily="49" charset="0"/>
                <a:cs typeface="Fira Code" pitchFamily="49" charset="0"/>
              </a:rPr>
              <a:t>O sistema deverá notificar os prestadores disponíveis com o tipo de serviço que a </a:t>
            </a:r>
            <a:r>
              <a:rPr lang="pt-BR" dirty="0" err="1">
                <a:solidFill>
                  <a:schemeClr val="bg1"/>
                </a:solidFill>
                <a:latin typeface="Fira Code" pitchFamily="49" charset="0"/>
                <a:ea typeface="Fira Code" pitchFamily="49" charset="0"/>
                <a:cs typeface="Fira Code" pitchFamily="49" charset="0"/>
              </a:rPr>
              <a:t>FashionTrend</a:t>
            </a:r>
            <a:r>
              <a:rPr lang="pt-BR" dirty="0">
                <a:solidFill>
                  <a:schemeClr val="bg1"/>
                </a:solidFill>
                <a:latin typeface="Fira Code" pitchFamily="49" charset="0"/>
                <a:ea typeface="Fira Code" pitchFamily="49" charset="0"/>
                <a:cs typeface="Fira Code" pitchFamily="49" charset="0"/>
              </a:rPr>
              <a:t> está solicitando, exemplo: A </a:t>
            </a:r>
            <a:r>
              <a:rPr lang="pt-BR" dirty="0" err="1">
                <a:solidFill>
                  <a:schemeClr val="bg1"/>
                </a:solidFill>
                <a:latin typeface="Fira Code" pitchFamily="49" charset="0"/>
                <a:ea typeface="Fira Code" pitchFamily="49" charset="0"/>
                <a:cs typeface="Fira Code" pitchFamily="49" charset="0"/>
              </a:rPr>
              <a:t>fashionTrend</a:t>
            </a:r>
            <a:r>
              <a:rPr lang="pt-BR" dirty="0">
                <a:solidFill>
                  <a:schemeClr val="bg1"/>
                </a:solidFill>
                <a:latin typeface="Fira Code" pitchFamily="49" charset="0"/>
                <a:ea typeface="Fira Code" pitchFamily="49" charset="0"/>
                <a:cs typeface="Fira Code" pitchFamily="49" charset="0"/>
              </a:rPr>
              <a:t> notifica o sistema que precisa de serviços de costura, o sistema deverá encontrar o melhor prestador de serviço para o serviço que a </a:t>
            </a:r>
            <a:r>
              <a:rPr lang="pt-BR" dirty="0" err="1">
                <a:solidFill>
                  <a:schemeClr val="bg1"/>
                </a:solidFill>
                <a:latin typeface="Fira Code" pitchFamily="49" charset="0"/>
                <a:ea typeface="Fira Code" pitchFamily="49" charset="0"/>
                <a:cs typeface="Fira Code" pitchFamily="49" charset="0"/>
              </a:rPr>
              <a:t>fashiontrend</a:t>
            </a:r>
            <a:r>
              <a:rPr lang="pt-BR" dirty="0">
                <a:solidFill>
                  <a:schemeClr val="bg1"/>
                </a:solidFill>
                <a:latin typeface="Fira Code" pitchFamily="49" charset="0"/>
                <a:ea typeface="Fira Code" pitchFamily="49" charset="0"/>
                <a:cs typeface="Fira Code" pitchFamily="49" charset="0"/>
              </a:rPr>
              <a:t> necessita.</a:t>
            </a:r>
          </a:p>
          <a:p>
            <a:pPr marL="285750" indent="-285750" algn="just">
              <a:buFontTx/>
              <a:buChar char="-"/>
            </a:pPr>
            <a:r>
              <a:rPr lang="pt-BR" dirty="0">
                <a:solidFill>
                  <a:schemeClr val="bg1"/>
                </a:solidFill>
                <a:latin typeface="Fira Code" pitchFamily="49" charset="0"/>
                <a:ea typeface="Fira Code" pitchFamily="49" charset="0"/>
                <a:cs typeface="Fira Code" pitchFamily="49" charset="0"/>
              </a:rPr>
              <a:t>O sistema deverá gerar um contrato de prestação de serviço entre o fornecedor e a </a:t>
            </a:r>
            <a:r>
              <a:rPr lang="pt-BR" dirty="0" err="1">
                <a:solidFill>
                  <a:schemeClr val="bg1"/>
                </a:solidFill>
                <a:latin typeface="Fira Code" pitchFamily="49" charset="0"/>
                <a:ea typeface="Fira Code" pitchFamily="49" charset="0"/>
                <a:cs typeface="Fira Code" pitchFamily="49" charset="0"/>
              </a:rPr>
              <a:t>fashion</a:t>
            </a:r>
            <a:r>
              <a:rPr lang="pt-BR" dirty="0">
                <a:solidFill>
                  <a:schemeClr val="bg1"/>
                </a:solidFill>
                <a:latin typeface="Fira Code" pitchFamily="49" charset="0"/>
                <a:ea typeface="Fira Code" pitchFamily="49" charset="0"/>
                <a:cs typeface="Fira Code" pitchFamily="49" charset="0"/>
              </a:rPr>
              <a:t> </a:t>
            </a:r>
            <a:r>
              <a:rPr lang="pt-BR" dirty="0" err="1">
                <a:solidFill>
                  <a:schemeClr val="bg1"/>
                </a:solidFill>
                <a:latin typeface="Fira Code" pitchFamily="49" charset="0"/>
                <a:ea typeface="Fira Code" pitchFamily="49" charset="0"/>
                <a:cs typeface="Fira Code" pitchFamily="49" charset="0"/>
              </a:rPr>
              <a:t>trend</a:t>
            </a:r>
            <a:r>
              <a:rPr lang="pt-BR" dirty="0">
                <a:solidFill>
                  <a:schemeClr val="bg1"/>
                </a:solidFill>
                <a:latin typeface="Fira Code" pitchFamily="49" charset="0"/>
                <a:ea typeface="Fira Code" pitchFamily="49" charset="0"/>
                <a:cs typeface="Fira Code" pitchFamily="49" charset="0"/>
              </a:rPr>
              <a:t>.</a:t>
            </a:r>
          </a:p>
          <a:p>
            <a:pPr marL="285750" indent="-285750" algn="just">
              <a:buFontTx/>
              <a:buChar char="-"/>
            </a:pPr>
            <a:r>
              <a:rPr lang="pt-BR" dirty="0">
                <a:solidFill>
                  <a:schemeClr val="bg1"/>
                </a:solidFill>
                <a:latin typeface="Fira Code" pitchFamily="49" charset="0"/>
                <a:ea typeface="Fira Code" pitchFamily="49" charset="0"/>
                <a:cs typeface="Fira Code" pitchFamily="49" charset="0"/>
              </a:rPr>
              <a:t>O sistema deverá emitir uma Ordem de Pagamento, para que seja feito o pagamento do serviço prestado ao fornecedor.</a:t>
            </a:r>
          </a:p>
        </p:txBody>
      </p:sp>
    </p:spTree>
    <p:extLst>
      <p:ext uri="{BB962C8B-B14F-4D97-AF65-F5344CB8AC3E}">
        <p14:creationId xmlns:p14="http://schemas.microsoft.com/office/powerpoint/2010/main" val="3632146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328284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SOLID</a:t>
            </a:r>
            <a:endParaRPr sz="1600" dirty="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extLst>
      <p:ext uri="{BB962C8B-B14F-4D97-AF65-F5344CB8AC3E}">
        <p14:creationId xmlns:p14="http://schemas.microsoft.com/office/powerpoint/2010/main" val="7906809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_S.O.L.I.D</a:t>
            </a:r>
          </a:p>
        </p:txBody>
      </p:sp>
      <p:sp>
        <p:nvSpPr>
          <p:cNvPr id="3" name="CaixaDeTexto 2">
            <a:extLst>
              <a:ext uri="{FF2B5EF4-FFF2-40B4-BE49-F238E27FC236}">
                <a16:creationId xmlns:a16="http://schemas.microsoft.com/office/drawing/2014/main" id="{3EDEF6B6-A22D-8B06-ECBB-7B7B8491F99D}"/>
              </a:ext>
            </a:extLst>
          </p:cNvPr>
          <p:cNvSpPr txBox="1"/>
          <p:nvPr/>
        </p:nvSpPr>
        <p:spPr>
          <a:xfrm>
            <a:off x="75958" y="97899"/>
            <a:ext cx="8775433" cy="4401205"/>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 acrônimo SOLID foi popularizado por </a:t>
            </a:r>
            <a:r>
              <a:rPr lang="pt-BR" b="1" i="0" dirty="0">
                <a:solidFill>
                  <a:schemeClr val="bg1"/>
                </a:solidFill>
                <a:effectLst/>
                <a:latin typeface="Fira Code" pitchFamily="49" charset="0"/>
                <a:ea typeface="Fira Code" pitchFamily="49" charset="0"/>
                <a:cs typeface="Fira Code" pitchFamily="49" charset="0"/>
              </a:rPr>
              <a:t>Robert C. Martin</a:t>
            </a:r>
            <a:r>
              <a:rPr lang="pt-BR" b="0" i="0" dirty="0">
                <a:solidFill>
                  <a:schemeClr val="bg1"/>
                </a:solidFill>
                <a:effectLst/>
                <a:latin typeface="Fira Code" pitchFamily="49" charset="0"/>
                <a:ea typeface="Fira Code" pitchFamily="49" charset="0"/>
                <a:cs typeface="Fira Code" pitchFamily="49" charset="0"/>
              </a:rPr>
              <a:t>, um renomado autor e palestrante na área de desenvolvimento de software, particularmente no contexto da programação orientada a objetos. Embora ele tenha contribuído para a disseminação e explicação dos princípios SOLID, é importante observar que esses princípios não foram originalmente formulados por ele. Eles são o resultado de ideias e conceitos estabelecidos por vários outros desenvolvedores e pesquisadores ao longo do tempo.</a:t>
            </a:r>
          </a:p>
          <a:p>
            <a:pPr algn="just"/>
            <a:endParaRPr lang="pt-BR" dirty="0">
              <a:solidFill>
                <a:schemeClr val="bg1"/>
              </a:solidFill>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Cada letra no acrônimo SOLID representa um princípio de design de software que tem raízes na história da programação e engenharia de software. Robert C. Martin ajudou a popularizar esses princípios e a torná-los mais acessíveis para a comunidade de desenvolvedores por meio de seus livros e palestras. Portanto, embora ele não seja o único responsável pela criação dos princípios SOLID, desempenhou um papel fundamental na sua divulgação e compreensão.</a:t>
            </a:r>
          </a:p>
          <a:p>
            <a:pPr algn="just"/>
            <a:endParaRPr lang="pt-BR" dirty="0">
              <a:solidFill>
                <a:schemeClr val="bg1"/>
              </a:solidFill>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hlinkClick r:id="rId3"/>
              </a:rPr>
              <a:t>https://github.com/Jaquelaurenti/books</a:t>
            </a:r>
            <a:endParaRPr lang="pt-BR" b="0"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62641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_benefícios do SOLID</a:t>
            </a:r>
          </a:p>
        </p:txBody>
      </p:sp>
      <p:sp>
        <p:nvSpPr>
          <p:cNvPr id="3" name="CaixaDeTexto 2">
            <a:extLst>
              <a:ext uri="{FF2B5EF4-FFF2-40B4-BE49-F238E27FC236}">
                <a16:creationId xmlns:a16="http://schemas.microsoft.com/office/drawing/2014/main" id="{3EDEF6B6-A22D-8B06-ECBB-7B7B8491F99D}"/>
              </a:ext>
            </a:extLst>
          </p:cNvPr>
          <p:cNvSpPr txBox="1"/>
          <p:nvPr/>
        </p:nvSpPr>
        <p:spPr>
          <a:xfrm>
            <a:off x="75958" y="97899"/>
            <a:ext cx="8775433" cy="4401205"/>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Facilidade de Manutenção</a:t>
            </a:r>
            <a:r>
              <a:rPr lang="pt-BR" b="0" i="0" dirty="0">
                <a:solidFill>
                  <a:schemeClr val="bg1"/>
                </a:solidFill>
                <a:effectLst/>
                <a:latin typeface="Fira Code" pitchFamily="49" charset="0"/>
                <a:ea typeface="Fira Code" pitchFamily="49" charset="0"/>
                <a:cs typeface="Fira Code" pitchFamily="49" charset="0"/>
              </a:rPr>
              <a:t>: O SOLID promove a criação de código mais organizado e estruturado, o que facilita a manutenção a longo prazo. Cada princípio aborda aspectos que tornam o código mais fácil de entender e modificar.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Reusabilidade</a:t>
            </a:r>
            <a:r>
              <a:rPr lang="pt-BR" b="0" i="0" dirty="0">
                <a:solidFill>
                  <a:schemeClr val="bg1"/>
                </a:solidFill>
                <a:effectLst/>
                <a:latin typeface="Fira Code" pitchFamily="49" charset="0"/>
                <a:ea typeface="Fira Code" pitchFamily="49" charset="0"/>
                <a:cs typeface="Fira Code" pitchFamily="49" charset="0"/>
              </a:rPr>
              <a:t>: O princípio do Open/</a:t>
            </a:r>
            <a:r>
              <a:rPr lang="pt-BR" b="0" i="0" dirty="0" err="1">
                <a:solidFill>
                  <a:schemeClr val="bg1"/>
                </a:solidFill>
                <a:effectLst/>
                <a:latin typeface="Fira Code" pitchFamily="49" charset="0"/>
                <a:ea typeface="Fira Code" pitchFamily="49" charset="0"/>
                <a:cs typeface="Fira Code" pitchFamily="49" charset="0"/>
              </a:rPr>
              <a:t>Closed</a:t>
            </a:r>
            <a:r>
              <a:rPr lang="pt-BR" b="0" i="0" dirty="0">
                <a:solidFill>
                  <a:schemeClr val="bg1"/>
                </a:solidFill>
                <a:effectLst/>
                <a:latin typeface="Fira Code" pitchFamily="49" charset="0"/>
                <a:ea typeface="Fira Code" pitchFamily="49" charset="0"/>
                <a:cs typeface="Fira Code" pitchFamily="49" charset="0"/>
              </a:rPr>
              <a:t> (O) incentiva a criação de código que pode ser estendido sem modificar o código existente. Isso aumenta a </a:t>
            </a:r>
            <a:r>
              <a:rPr lang="pt-BR" b="0" i="0" dirty="0" err="1">
                <a:solidFill>
                  <a:schemeClr val="bg1"/>
                </a:solidFill>
                <a:effectLst/>
                <a:latin typeface="Fira Code" pitchFamily="49" charset="0"/>
                <a:ea typeface="Fira Code" pitchFamily="49" charset="0"/>
                <a:cs typeface="Fira Code" pitchFamily="49" charset="0"/>
              </a:rPr>
              <a:t>reusabilidade</a:t>
            </a:r>
            <a:r>
              <a:rPr lang="pt-BR" b="0" i="0" dirty="0">
                <a:solidFill>
                  <a:schemeClr val="bg1"/>
                </a:solidFill>
                <a:effectLst/>
                <a:latin typeface="Fira Code" pitchFamily="49" charset="0"/>
                <a:ea typeface="Fira Code" pitchFamily="49" charset="0"/>
                <a:cs typeface="Fira Code" pitchFamily="49" charset="0"/>
              </a:rPr>
              <a:t> de componentes e módulos.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Testabilidade</a:t>
            </a:r>
            <a:r>
              <a:rPr lang="pt-BR" b="0" i="0" dirty="0">
                <a:solidFill>
                  <a:schemeClr val="bg1"/>
                </a:solidFill>
                <a:effectLst/>
                <a:latin typeface="Fira Code" pitchFamily="49" charset="0"/>
                <a:ea typeface="Fira Code" pitchFamily="49" charset="0"/>
                <a:cs typeface="Fira Code" pitchFamily="49" charset="0"/>
              </a:rPr>
              <a:t>: Código aderente aos princípios SOLID é mais fácil de testar, uma vez que as responsabilidades estão claramente definidas e os acoplamentos são reduzidos. Isso facilita a criação de testes unitários e, por sua vez, melhora a qualidade do software.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Baixo Acoplamento</a:t>
            </a:r>
            <a:r>
              <a:rPr lang="pt-BR" b="0" i="0" dirty="0">
                <a:solidFill>
                  <a:schemeClr val="bg1"/>
                </a:solidFill>
                <a:effectLst/>
                <a:latin typeface="Fira Code" pitchFamily="49" charset="0"/>
                <a:ea typeface="Fira Code" pitchFamily="49" charset="0"/>
                <a:cs typeface="Fira Code" pitchFamily="49" charset="0"/>
              </a:rPr>
              <a:t>: O SOLID ajuda a reduzir o acoplamento entre classes e módulos, tornando o sistema mais flexível e menos propenso a efeitos colaterais inesperados quando ocorrem mudanças.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Alta Coesão</a:t>
            </a:r>
            <a:r>
              <a:rPr lang="pt-BR" b="0" i="0" dirty="0">
                <a:solidFill>
                  <a:schemeClr val="bg1"/>
                </a:solidFill>
                <a:effectLst/>
                <a:latin typeface="Fira Code" pitchFamily="49" charset="0"/>
                <a:ea typeface="Fira Code" pitchFamily="49" charset="0"/>
                <a:cs typeface="Fira Code" pitchFamily="49" charset="0"/>
              </a:rPr>
              <a:t>: Os princípios SOLID promovem a coesão, o que significa que as classes são projetadas para ter um único propósito bem definido. Isso leva a código mais coeso e mais fácil de entender.</a:t>
            </a:r>
          </a:p>
        </p:txBody>
      </p:sp>
    </p:spTree>
    <p:extLst>
      <p:ext uri="{BB962C8B-B14F-4D97-AF65-F5344CB8AC3E}">
        <p14:creationId xmlns:p14="http://schemas.microsoft.com/office/powerpoint/2010/main" val="39711345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_benefícios do SOLID</a:t>
            </a:r>
          </a:p>
        </p:txBody>
      </p:sp>
      <p:sp>
        <p:nvSpPr>
          <p:cNvPr id="3" name="CaixaDeTexto 2">
            <a:extLst>
              <a:ext uri="{FF2B5EF4-FFF2-40B4-BE49-F238E27FC236}">
                <a16:creationId xmlns:a16="http://schemas.microsoft.com/office/drawing/2014/main" id="{3EDEF6B6-A22D-8B06-ECBB-7B7B8491F99D}"/>
              </a:ext>
            </a:extLst>
          </p:cNvPr>
          <p:cNvSpPr txBox="1"/>
          <p:nvPr/>
        </p:nvSpPr>
        <p:spPr>
          <a:xfrm>
            <a:off x="75958" y="97899"/>
            <a:ext cx="8775433" cy="4401205"/>
          </a:xfrm>
          <a:prstGeom prst="rect">
            <a:avLst/>
          </a:prstGeom>
          <a:noFill/>
        </p:spPr>
        <p:txBody>
          <a:bodyPr wrap="square">
            <a:spAutoFit/>
          </a:bodyPr>
          <a:lstStyle/>
          <a:p>
            <a:pPr algn="just"/>
            <a:r>
              <a:rPr lang="pt-BR" sz="1400" b="1" i="0" dirty="0">
                <a:solidFill>
                  <a:schemeClr val="bg1"/>
                </a:solidFill>
                <a:effectLst/>
                <a:latin typeface="Fira Code" pitchFamily="49" charset="0"/>
                <a:ea typeface="Fira Code" pitchFamily="49" charset="0"/>
                <a:cs typeface="Fira Code" pitchFamily="49" charset="0"/>
              </a:rPr>
              <a:t>Escalabilidade</a:t>
            </a:r>
            <a:r>
              <a:rPr lang="pt-BR" sz="1400" b="0" i="0" dirty="0">
                <a:solidFill>
                  <a:schemeClr val="bg1"/>
                </a:solidFill>
                <a:effectLst/>
                <a:latin typeface="Fira Code" pitchFamily="49" charset="0"/>
                <a:ea typeface="Fira Code" pitchFamily="49" charset="0"/>
                <a:cs typeface="Fira Code" pitchFamily="49" charset="0"/>
              </a:rPr>
              <a:t>: O SOLID contribui para a escalabilidade do software, permitindo que novos recursos sejam adicionados ou existentes sejam modificados com mais facilidade, sem afetar outras partes do sistema.</a:t>
            </a:r>
          </a:p>
          <a:p>
            <a:pPr algn="just"/>
            <a:endParaRPr lang="pt-BR" sz="1400" b="0" i="0" dirty="0">
              <a:solidFill>
                <a:schemeClr val="bg1"/>
              </a:solidFill>
              <a:effectLst/>
              <a:latin typeface="Fira Code" pitchFamily="49" charset="0"/>
              <a:ea typeface="Fira Code" pitchFamily="49" charset="0"/>
              <a:cs typeface="Fira Code" pitchFamily="49" charset="0"/>
            </a:endParaRPr>
          </a:p>
          <a:p>
            <a:pPr algn="just"/>
            <a:r>
              <a:rPr lang="pt-BR" sz="1400" b="1" i="0" dirty="0">
                <a:solidFill>
                  <a:schemeClr val="bg1"/>
                </a:solidFill>
                <a:effectLst/>
                <a:latin typeface="Fira Code" pitchFamily="49" charset="0"/>
                <a:ea typeface="Fira Code" pitchFamily="49" charset="0"/>
                <a:cs typeface="Fira Code" pitchFamily="49" charset="0"/>
              </a:rPr>
              <a:t>Facilita a Colaboração</a:t>
            </a:r>
            <a:r>
              <a:rPr lang="pt-BR" sz="1400" b="0" i="0" dirty="0">
                <a:solidFill>
                  <a:schemeClr val="bg1"/>
                </a:solidFill>
                <a:effectLst/>
                <a:latin typeface="Fira Code" pitchFamily="49" charset="0"/>
                <a:ea typeface="Fira Code" pitchFamily="49" charset="0"/>
                <a:cs typeface="Fira Code" pitchFamily="49" charset="0"/>
              </a:rPr>
              <a:t>: O código que segue os princípios SOLID é mais fácil de compreender, o que torna a colaboração entre desenvolvedores mais eficaz, uma vez que todos podem entender e trabalhar nas partes do sistema com mais facilidade.</a:t>
            </a:r>
          </a:p>
          <a:p>
            <a:pPr algn="just"/>
            <a:endParaRPr lang="pt-BR" sz="1400" b="0" i="0" dirty="0">
              <a:solidFill>
                <a:schemeClr val="bg1"/>
              </a:solidFill>
              <a:effectLst/>
              <a:latin typeface="Fira Code" pitchFamily="49" charset="0"/>
              <a:ea typeface="Fira Code" pitchFamily="49" charset="0"/>
              <a:cs typeface="Fira Code" pitchFamily="49" charset="0"/>
            </a:endParaRPr>
          </a:p>
          <a:p>
            <a:pPr algn="just"/>
            <a:r>
              <a:rPr lang="pt-BR" sz="1400" b="1" i="0" dirty="0">
                <a:solidFill>
                  <a:schemeClr val="bg1"/>
                </a:solidFill>
                <a:effectLst/>
                <a:latin typeface="Fira Code" pitchFamily="49" charset="0"/>
                <a:ea typeface="Fira Code" pitchFamily="49" charset="0"/>
                <a:cs typeface="Fira Code" pitchFamily="49" charset="0"/>
              </a:rPr>
              <a:t>Redução de Bugs</a:t>
            </a:r>
            <a:r>
              <a:rPr lang="pt-BR" sz="1400" b="0" i="0" dirty="0">
                <a:solidFill>
                  <a:schemeClr val="bg1"/>
                </a:solidFill>
                <a:effectLst/>
                <a:latin typeface="Fira Code" pitchFamily="49" charset="0"/>
                <a:ea typeface="Fira Code" pitchFamily="49" charset="0"/>
                <a:cs typeface="Fira Code" pitchFamily="49" charset="0"/>
              </a:rPr>
              <a:t>: A estrutura mais organizada e a facilidade de teste resultantes da aplicação do SOLID ajudam a reduzir a introdução de erros no código.</a:t>
            </a:r>
          </a:p>
          <a:p>
            <a:pPr algn="just"/>
            <a:endParaRPr lang="pt-BR" sz="1400" b="0" i="0" dirty="0">
              <a:solidFill>
                <a:schemeClr val="bg1"/>
              </a:solidFill>
              <a:effectLst/>
              <a:latin typeface="Fira Code" pitchFamily="49" charset="0"/>
              <a:ea typeface="Fira Code" pitchFamily="49" charset="0"/>
              <a:cs typeface="Fira Code" pitchFamily="49" charset="0"/>
            </a:endParaRPr>
          </a:p>
          <a:p>
            <a:pPr algn="just"/>
            <a:r>
              <a:rPr lang="pt-BR" sz="1400" b="1" i="0" dirty="0">
                <a:solidFill>
                  <a:schemeClr val="bg1"/>
                </a:solidFill>
                <a:effectLst/>
                <a:latin typeface="Fira Code" pitchFamily="49" charset="0"/>
                <a:ea typeface="Fira Code" pitchFamily="49" charset="0"/>
                <a:cs typeface="Fira Code" pitchFamily="49" charset="0"/>
              </a:rPr>
              <a:t>Documentação Implícita</a:t>
            </a:r>
            <a:r>
              <a:rPr lang="pt-BR" sz="1400" b="0" i="0" dirty="0">
                <a:solidFill>
                  <a:schemeClr val="bg1"/>
                </a:solidFill>
                <a:effectLst/>
                <a:latin typeface="Fira Code" pitchFamily="49" charset="0"/>
                <a:ea typeface="Fira Code" pitchFamily="49" charset="0"/>
                <a:cs typeface="Fira Code" pitchFamily="49" charset="0"/>
              </a:rPr>
              <a:t>: Um código que segue os princípios SOLID muitas vezes é autoexplicativo, exigindo menos documentação externa, pois a estrutura do código e a clareza de responsabilidades tornam suas funcionalidades evidentes.</a:t>
            </a:r>
          </a:p>
          <a:p>
            <a:pPr algn="just"/>
            <a:endParaRPr lang="pt-BR" sz="1400" b="0" i="0" dirty="0">
              <a:solidFill>
                <a:schemeClr val="bg1"/>
              </a:solidFill>
              <a:effectLst/>
              <a:latin typeface="Fira Code" pitchFamily="49" charset="0"/>
              <a:ea typeface="Fira Code" pitchFamily="49" charset="0"/>
              <a:cs typeface="Fira Code" pitchFamily="49" charset="0"/>
            </a:endParaRPr>
          </a:p>
          <a:p>
            <a:pPr algn="just"/>
            <a:r>
              <a:rPr lang="pt-BR" sz="1400" b="1" i="0" dirty="0">
                <a:solidFill>
                  <a:schemeClr val="bg1"/>
                </a:solidFill>
                <a:effectLst/>
                <a:latin typeface="Fira Code" pitchFamily="49" charset="0"/>
                <a:ea typeface="Fira Code" pitchFamily="49" charset="0"/>
                <a:cs typeface="Fira Code" pitchFamily="49" charset="0"/>
              </a:rPr>
              <a:t>Melhoria da Qualidade do Código</a:t>
            </a:r>
            <a:r>
              <a:rPr lang="pt-BR" sz="1400" b="0" i="0" dirty="0">
                <a:solidFill>
                  <a:schemeClr val="bg1"/>
                </a:solidFill>
                <a:effectLst/>
                <a:latin typeface="Fira Code" pitchFamily="49" charset="0"/>
                <a:ea typeface="Fira Code" pitchFamily="49" charset="0"/>
                <a:cs typeface="Fira Code" pitchFamily="49" charset="0"/>
              </a:rPr>
              <a:t>: Como resultado de todos esses benefícios, o SOLID contribui para uma melhoria geral na qualidade do código, tornando-o mais robusto, flexível e fácil de manter.</a:t>
            </a:r>
          </a:p>
        </p:txBody>
      </p:sp>
    </p:spTree>
    <p:extLst>
      <p:ext uri="{BB962C8B-B14F-4D97-AF65-F5344CB8AC3E}">
        <p14:creationId xmlns:p14="http://schemas.microsoft.com/office/powerpoint/2010/main" val="2234273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i="0" dirty="0" err="1">
                <a:solidFill>
                  <a:srgbClr val="92D050"/>
                </a:solidFill>
                <a:effectLst/>
                <a:latin typeface="Fira Code" pitchFamily="49" charset="0"/>
                <a:ea typeface="Fira Code" pitchFamily="49" charset="0"/>
                <a:cs typeface="Fira Code" pitchFamily="49" charset="0"/>
              </a:rPr>
              <a:t>S</a:t>
            </a:r>
            <a:endParaRPr lang="pt-BR" b="1" i="0" dirty="0">
              <a:solidFill>
                <a:srgbClr val="92D050"/>
              </a:solidFill>
              <a:effectLst/>
              <a:latin typeface="Fira Code" pitchFamily="49" charset="0"/>
              <a:ea typeface="Fira Code" pitchFamily="49" charset="0"/>
              <a:cs typeface="Fira Code" pitchFamily="49" charset="0"/>
            </a:endParaRPr>
          </a:p>
        </p:txBody>
      </p:sp>
      <p:sp>
        <p:nvSpPr>
          <p:cNvPr id="3" name="CaixaDeTexto 2">
            <a:extLst>
              <a:ext uri="{FF2B5EF4-FFF2-40B4-BE49-F238E27FC236}">
                <a16:creationId xmlns:a16="http://schemas.microsoft.com/office/drawing/2014/main" id="{3EDEF6B6-A22D-8B06-ECBB-7B7B8491F99D}"/>
              </a:ext>
            </a:extLst>
          </p:cNvPr>
          <p:cNvSpPr txBox="1"/>
          <p:nvPr/>
        </p:nvSpPr>
        <p:spPr>
          <a:xfrm>
            <a:off x="75958" y="97899"/>
            <a:ext cx="8775433" cy="1169551"/>
          </a:xfrm>
          <a:prstGeom prst="rect">
            <a:avLst/>
          </a:prstGeom>
          <a:noFill/>
        </p:spPr>
        <p:txBody>
          <a:bodyPr wrap="square">
            <a:spAutoFit/>
          </a:bodyPr>
          <a:lstStyle/>
          <a:p>
            <a:pPr algn="just"/>
            <a:r>
              <a:rPr lang="pt-BR" b="1" i="0" dirty="0" err="1">
                <a:solidFill>
                  <a:schemeClr val="bg1"/>
                </a:solidFill>
                <a:effectLst/>
                <a:latin typeface="Fira Code" pitchFamily="49" charset="0"/>
                <a:ea typeface="Fira Code" pitchFamily="49" charset="0"/>
                <a:cs typeface="Fira Code" pitchFamily="49" charset="0"/>
              </a:rPr>
              <a:t>S</a:t>
            </a:r>
            <a:r>
              <a:rPr lang="pt-BR" b="1" i="0" dirty="0">
                <a:solidFill>
                  <a:schemeClr val="bg1"/>
                </a:solidFill>
                <a:effectLst/>
                <a:latin typeface="Fira Code" pitchFamily="49" charset="0"/>
                <a:ea typeface="Fira Code" pitchFamily="49" charset="0"/>
                <a:cs typeface="Fira Code" pitchFamily="49" charset="0"/>
              </a:rPr>
              <a:t> - Single </a:t>
            </a:r>
            <a:r>
              <a:rPr lang="pt-BR" b="1" i="0" dirty="0" err="1">
                <a:solidFill>
                  <a:schemeClr val="bg1"/>
                </a:solidFill>
                <a:effectLst/>
                <a:latin typeface="Fira Code" pitchFamily="49" charset="0"/>
                <a:ea typeface="Fira Code" pitchFamily="49" charset="0"/>
                <a:cs typeface="Fira Code" pitchFamily="49" charset="0"/>
              </a:rPr>
              <a:t>Responsibility</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Principle</a:t>
            </a:r>
            <a:r>
              <a:rPr lang="pt-BR" b="1" i="0" dirty="0">
                <a:solidFill>
                  <a:schemeClr val="bg1"/>
                </a:solidFill>
                <a:effectLst/>
                <a:latin typeface="Fira Code" pitchFamily="49" charset="0"/>
                <a:ea typeface="Fira Code" pitchFamily="49" charset="0"/>
                <a:cs typeface="Fira Code" pitchFamily="49" charset="0"/>
              </a:rPr>
              <a:t> (Princípio da Responsabilidade Única)</a:t>
            </a:r>
            <a:endParaRPr lang="pt-BR" dirty="0">
              <a:solidFill>
                <a:schemeClr val="bg1"/>
              </a:solidFill>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Este princípio estabelece que uma classe deve ter apenas uma razão para mudar. Isso significa que uma classe deve ter uma única responsabilidade no sistema, o que torna o código mais organizado e mais fácil de entender e manter.</a:t>
            </a:r>
          </a:p>
        </p:txBody>
      </p:sp>
      <p:pic>
        <p:nvPicPr>
          <p:cNvPr id="2" name="Imagem 1">
            <a:extLst>
              <a:ext uri="{FF2B5EF4-FFF2-40B4-BE49-F238E27FC236}">
                <a16:creationId xmlns:a16="http://schemas.microsoft.com/office/drawing/2014/main" id="{704B3280-704A-7D00-CEA8-7FA8DB419CE8}"/>
              </a:ext>
            </a:extLst>
          </p:cNvPr>
          <p:cNvPicPr>
            <a:picLocks noChangeAspect="1"/>
          </p:cNvPicPr>
          <p:nvPr/>
        </p:nvPicPr>
        <p:blipFill>
          <a:blip r:embed="rId3"/>
          <a:stretch>
            <a:fillRect/>
          </a:stretch>
        </p:blipFill>
        <p:spPr>
          <a:xfrm>
            <a:off x="1293875" y="1549933"/>
            <a:ext cx="6556248" cy="4067168"/>
          </a:xfrm>
          <a:prstGeom prst="rect">
            <a:avLst/>
          </a:prstGeom>
        </p:spPr>
      </p:pic>
    </p:spTree>
    <p:extLst>
      <p:ext uri="{BB962C8B-B14F-4D97-AF65-F5344CB8AC3E}">
        <p14:creationId xmlns:p14="http://schemas.microsoft.com/office/powerpoint/2010/main" val="205439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185761"/>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Personalização e Experiência do Cliente</a:t>
            </a:r>
            <a:r>
              <a:rPr lang="pt-BR" b="0" i="0" dirty="0">
                <a:solidFill>
                  <a:schemeClr val="bg1"/>
                </a:solidFill>
                <a:effectLst/>
                <a:latin typeface="Fira Code" pitchFamily="49" charset="0"/>
                <a:ea typeface="Fira Code" pitchFamily="49" charset="0"/>
                <a:cs typeface="Fira Code" pitchFamily="49" charset="0"/>
              </a:rPr>
              <a:t>: Os clientes valorizam cada vez mais a personalização. As empresas estão usando tecnologias avançadas, como aprendizado de máquina e análise de dados, para entender melhor os gostos e preferências dos clientes e oferecer experiências sob medida.</a:t>
            </a: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Integração Multicanal</a:t>
            </a:r>
            <a:r>
              <a:rPr lang="pt-BR" b="0" i="0" dirty="0">
                <a:solidFill>
                  <a:schemeClr val="bg1"/>
                </a:solidFill>
                <a:effectLst/>
                <a:latin typeface="Fira Code" pitchFamily="49" charset="0"/>
                <a:ea typeface="Fira Code" pitchFamily="49" charset="0"/>
                <a:cs typeface="Fira Code" pitchFamily="49" charset="0"/>
              </a:rPr>
              <a:t>: Os clientes hoje interagem com as empresas por meio de uma variedade de canais, como websites, aplicativos móveis, redes sociais, </a:t>
            </a:r>
            <a:r>
              <a:rPr lang="pt-BR" b="0" i="0" dirty="0" err="1">
                <a:solidFill>
                  <a:schemeClr val="bg1"/>
                </a:solidFill>
                <a:effectLst/>
                <a:latin typeface="Fira Code" pitchFamily="49" charset="0"/>
                <a:ea typeface="Fira Code" pitchFamily="49" charset="0"/>
                <a:cs typeface="Fira Code" pitchFamily="49" charset="0"/>
              </a:rPr>
              <a:t>chatbots</a:t>
            </a:r>
            <a:r>
              <a:rPr lang="pt-BR" b="0" i="0" dirty="0">
                <a:solidFill>
                  <a:schemeClr val="bg1"/>
                </a:solidFill>
                <a:effectLst/>
                <a:latin typeface="Fira Code" pitchFamily="49" charset="0"/>
                <a:ea typeface="Fira Code" pitchFamily="49" charset="0"/>
                <a:cs typeface="Fira Code" pitchFamily="49" charset="0"/>
              </a:rPr>
              <a:t>, e-mail e lojas físicas. As empresas precisam garantir uma experiência consistente e integrada em todos esses canais.</a:t>
            </a: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Mobilidade e Acessibilidade</a:t>
            </a:r>
            <a:r>
              <a:rPr lang="pt-BR" b="0" i="0" dirty="0">
                <a:solidFill>
                  <a:schemeClr val="bg1"/>
                </a:solidFill>
                <a:effectLst/>
                <a:latin typeface="Fira Code" pitchFamily="49" charset="0"/>
                <a:ea typeface="Fira Code" pitchFamily="49" charset="0"/>
                <a:cs typeface="Fira Code" pitchFamily="49" charset="0"/>
              </a:rPr>
              <a:t>: Com o aumento do uso de dispositivos móveis, as empresas precisam garantir que seus serviços e produtos sejam acessíveis em plataformas móveis e atendam às necessidades dos clientes em movimento.</a:t>
            </a:r>
            <a:endParaRPr lang="pt-BR" dirty="0">
              <a:solidFill>
                <a:schemeClr val="bg1"/>
              </a:solidFill>
              <a:latin typeface="Fira Code" pitchFamily="49" charset="0"/>
              <a:ea typeface="Fira Code" pitchFamily="49" charset="0"/>
              <a:cs typeface="Fira Code" pitchFamily="49" charset="0"/>
            </a:endParaRP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Segurança e Privacidade</a:t>
            </a:r>
            <a:r>
              <a:rPr lang="pt-BR" b="0" i="0" dirty="0">
                <a:solidFill>
                  <a:schemeClr val="bg1"/>
                </a:solidFill>
                <a:effectLst/>
                <a:latin typeface="Fira Code" pitchFamily="49" charset="0"/>
                <a:ea typeface="Fira Code" pitchFamily="49" charset="0"/>
                <a:cs typeface="Fira Code" pitchFamily="49" charset="0"/>
              </a:rPr>
              <a:t>: Com a crescente conscientização sobre questões de segurança e privacidade de dados, os clientes esperam que as empresas protejam suas informações pessoais. Isso coloca um foco maior na segurança cibernética e na conformidade com regulamentações de privacidade.</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5022646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_O</a:t>
            </a:r>
          </a:p>
        </p:txBody>
      </p:sp>
      <p:sp>
        <p:nvSpPr>
          <p:cNvPr id="3" name="CaixaDeTexto 2">
            <a:extLst>
              <a:ext uri="{FF2B5EF4-FFF2-40B4-BE49-F238E27FC236}">
                <a16:creationId xmlns:a16="http://schemas.microsoft.com/office/drawing/2014/main" id="{3EDEF6B6-A22D-8B06-ECBB-7B7B8491F99D}"/>
              </a:ext>
            </a:extLst>
          </p:cNvPr>
          <p:cNvSpPr txBox="1"/>
          <p:nvPr/>
        </p:nvSpPr>
        <p:spPr>
          <a:xfrm>
            <a:off x="75958" y="97899"/>
            <a:ext cx="8775433" cy="954107"/>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O - Open/</a:t>
            </a:r>
            <a:r>
              <a:rPr lang="pt-BR" b="1" i="0" dirty="0" err="1">
                <a:solidFill>
                  <a:schemeClr val="bg1"/>
                </a:solidFill>
                <a:effectLst/>
                <a:latin typeface="Fira Code" pitchFamily="49" charset="0"/>
                <a:ea typeface="Fira Code" pitchFamily="49" charset="0"/>
                <a:cs typeface="Fira Code" pitchFamily="49" charset="0"/>
              </a:rPr>
              <a:t>Closed</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Principle</a:t>
            </a:r>
            <a:r>
              <a:rPr lang="pt-BR" b="1" i="0" dirty="0">
                <a:solidFill>
                  <a:schemeClr val="bg1"/>
                </a:solidFill>
                <a:effectLst/>
                <a:latin typeface="Fira Code" pitchFamily="49" charset="0"/>
                <a:ea typeface="Fira Code" pitchFamily="49" charset="0"/>
                <a:cs typeface="Fira Code" pitchFamily="49" charset="0"/>
              </a:rPr>
              <a:t> (Princípio do Aberto/Fechado)</a:t>
            </a:r>
            <a:r>
              <a:rPr lang="pt-BR" b="0" i="0" dirty="0">
                <a:solidFill>
                  <a:schemeClr val="bg1"/>
                </a:solidFill>
                <a:effectLst/>
                <a:latin typeface="Fira Code" pitchFamily="49" charset="0"/>
                <a:ea typeface="Fira Code" pitchFamily="49" charset="0"/>
                <a:cs typeface="Fira Code" pitchFamily="49" charset="0"/>
              </a:rPr>
              <a:t>: Este princípio defende que as classes devem estar abertas para extensão, mas fechadas para modificação. Isso significa que você deve ser capaz de estender o comportamento de uma classe sem precisar modificar seu código-fonte.</a:t>
            </a:r>
          </a:p>
        </p:txBody>
      </p:sp>
      <p:pic>
        <p:nvPicPr>
          <p:cNvPr id="4" name="Imagem 3">
            <a:extLst>
              <a:ext uri="{FF2B5EF4-FFF2-40B4-BE49-F238E27FC236}">
                <a16:creationId xmlns:a16="http://schemas.microsoft.com/office/drawing/2014/main" id="{CF2EFF4D-A5DC-6CDD-6427-82D80A8CDA0C}"/>
              </a:ext>
            </a:extLst>
          </p:cNvPr>
          <p:cNvPicPr>
            <a:picLocks noChangeAspect="1"/>
          </p:cNvPicPr>
          <p:nvPr/>
        </p:nvPicPr>
        <p:blipFill>
          <a:blip r:embed="rId3"/>
          <a:stretch>
            <a:fillRect/>
          </a:stretch>
        </p:blipFill>
        <p:spPr>
          <a:xfrm>
            <a:off x="1302306" y="1093828"/>
            <a:ext cx="6539386" cy="3752492"/>
          </a:xfrm>
          <a:prstGeom prst="rect">
            <a:avLst/>
          </a:prstGeom>
        </p:spPr>
      </p:pic>
    </p:spTree>
    <p:extLst>
      <p:ext uri="{BB962C8B-B14F-4D97-AF65-F5344CB8AC3E}">
        <p14:creationId xmlns:p14="http://schemas.microsoft.com/office/powerpoint/2010/main" val="3278488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_L</a:t>
            </a:r>
          </a:p>
        </p:txBody>
      </p:sp>
      <p:sp>
        <p:nvSpPr>
          <p:cNvPr id="3" name="CaixaDeTexto 2">
            <a:extLst>
              <a:ext uri="{FF2B5EF4-FFF2-40B4-BE49-F238E27FC236}">
                <a16:creationId xmlns:a16="http://schemas.microsoft.com/office/drawing/2014/main" id="{3EDEF6B6-A22D-8B06-ECBB-7B7B8491F99D}"/>
              </a:ext>
            </a:extLst>
          </p:cNvPr>
          <p:cNvSpPr txBox="1"/>
          <p:nvPr/>
        </p:nvSpPr>
        <p:spPr>
          <a:xfrm>
            <a:off x="75958" y="97899"/>
            <a:ext cx="8775433" cy="1169551"/>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L - </a:t>
            </a:r>
            <a:r>
              <a:rPr lang="pt-BR" b="1" i="0" dirty="0" err="1">
                <a:solidFill>
                  <a:schemeClr val="bg1"/>
                </a:solidFill>
                <a:effectLst/>
                <a:latin typeface="Fira Code" pitchFamily="49" charset="0"/>
                <a:ea typeface="Fira Code" pitchFamily="49" charset="0"/>
                <a:cs typeface="Fira Code" pitchFamily="49" charset="0"/>
              </a:rPr>
              <a:t>Liskov</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Substitution</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Principle</a:t>
            </a:r>
            <a:r>
              <a:rPr lang="pt-BR" b="1" i="0" dirty="0">
                <a:solidFill>
                  <a:schemeClr val="bg1"/>
                </a:solidFill>
                <a:effectLst/>
                <a:latin typeface="Fira Code" pitchFamily="49" charset="0"/>
                <a:ea typeface="Fira Code" pitchFamily="49" charset="0"/>
                <a:cs typeface="Fira Code" pitchFamily="49" charset="0"/>
              </a:rPr>
              <a:t> (Princípio da Substituição de </a:t>
            </a:r>
            <a:r>
              <a:rPr lang="pt-BR" b="1" i="0" dirty="0" err="1">
                <a:solidFill>
                  <a:schemeClr val="bg1"/>
                </a:solidFill>
                <a:effectLst/>
                <a:latin typeface="Fira Code" pitchFamily="49" charset="0"/>
                <a:ea typeface="Fira Code" pitchFamily="49" charset="0"/>
                <a:cs typeface="Fira Code" pitchFamily="49" charset="0"/>
              </a:rPr>
              <a:t>Liskov</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Este princípio afirma que objetos de subclasses devem ser substituíveis por objetos da classe base sem afetar a correção do programa. Em outras palavras, uma subclasse deve ser capaz de substituir a classe base sem quebrar o comportamento do programa.</a:t>
            </a:r>
          </a:p>
        </p:txBody>
      </p:sp>
      <p:pic>
        <p:nvPicPr>
          <p:cNvPr id="2" name="Imagem 1">
            <a:extLst>
              <a:ext uri="{FF2B5EF4-FFF2-40B4-BE49-F238E27FC236}">
                <a16:creationId xmlns:a16="http://schemas.microsoft.com/office/drawing/2014/main" id="{8B2647B3-EC08-1D41-51FF-689941C3BBE0}"/>
              </a:ext>
            </a:extLst>
          </p:cNvPr>
          <p:cNvPicPr>
            <a:picLocks noChangeAspect="1"/>
          </p:cNvPicPr>
          <p:nvPr/>
        </p:nvPicPr>
        <p:blipFill>
          <a:blip r:embed="rId3"/>
          <a:stretch>
            <a:fillRect/>
          </a:stretch>
        </p:blipFill>
        <p:spPr>
          <a:xfrm>
            <a:off x="2093249" y="1487154"/>
            <a:ext cx="4600160" cy="4129947"/>
          </a:xfrm>
          <a:prstGeom prst="rect">
            <a:avLst/>
          </a:prstGeom>
        </p:spPr>
      </p:pic>
    </p:spTree>
    <p:extLst>
      <p:ext uri="{BB962C8B-B14F-4D97-AF65-F5344CB8AC3E}">
        <p14:creationId xmlns:p14="http://schemas.microsoft.com/office/powerpoint/2010/main" val="39647794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i="0" dirty="0" err="1">
                <a:solidFill>
                  <a:srgbClr val="92D050"/>
                </a:solidFill>
                <a:effectLst/>
                <a:latin typeface="Fira Code" pitchFamily="49" charset="0"/>
                <a:ea typeface="Fira Code" pitchFamily="49" charset="0"/>
                <a:cs typeface="Fira Code" pitchFamily="49" charset="0"/>
              </a:rPr>
              <a:t>I</a:t>
            </a:r>
            <a:endParaRPr lang="pt-BR" b="1" i="0" dirty="0">
              <a:solidFill>
                <a:srgbClr val="92D050"/>
              </a:solidFill>
              <a:effectLst/>
              <a:latin typeface="Fira Code" pitchFamily="49" charset="0"/>
              <a:ea typeface="Fira Code" pitchFamily="49" charset="0"/>
              <a:cs typeface="Fira Code" pitchFamily="49" charset="0"/>
            </a:endParaRPr>
          </a:p>
        </p:txBody>
      </p:sp>
      <p:sp>
        <p:nvSpPr>
          <p:cNvPr id="3" name="CaixaDeTexto 2">
            <a:extLst>
              <a:ext uri="{FF2B5EF4-FFF2-40B4-BE49-F238E27FC236}">
                <a16:creationId xmlns:a16="http://schemas.microsoft.com/office/drawing/2014/main" id="{3EDEF6B6-A22D-8B06-ECBB-7B7B8491F99D}"/>
              </a:ext>
            </a:extLst>
          </p:cNvPr>
          <p:cNvSpPr txBox="1"/>
          <p:nvPr/>
        </p:nvSpPr>
        <p:spPr>
          <a:xfrm>
            <a:off x="75958" y="97899"/>
            <a:ext cx="8775433" cy="954107"/>
          </a:xfrm>
          <a:prstGeom prst="rect">
            <a:avLst/>
          </a:prstGeom>
          <a:noFill/>
        </p:spPr>
        <p:txBody>
          <a:bodyPr wrap="square">
            <a:spAutoFit/>
          </a:bodyPr>
          <a:lstStyle/>
          <a:p>
            <a:pPr algn="just"/>
            <a:r>
              <a:rPr lang="pt-BR" b="1" i="0" dirty="0" err="1">
                <a:solidFill>
                  <a:schemeClr val="bg1"/>
                </a:solidFill>
                <a:effectLst/>
                <a:latin typeface="Fira Code" pitchFamily="49" charset="0"/>
                <a:ea typeface="Fira Code" pitchFamily="49" charset="0"/>
                <a:cs typeface="Fira Code" pitchFamily="49" charset="0"/>
              </a:rPr>
              <a:t>I</a:t>
            </a:r>
            <a:r>
              <a:rPr lang="pt-BR" b="1" i="0" dirty="0">
                <a:solidFill>
                  <a:schemeClr val="bg1"/>
                </a:solidFill>
                <a:effectLst/>
                <a:latin typeface="Fira Code" pitchFamily="49" charset="0"/>
                <a:ea typeface="Fira Code" pitchFamily="49" charset="0"/>
                <a:cs typeface="Fira Code" pitchFamily="49" charset="0"/>
              </a:rPr>
              <a:t> - Interface </a:t>
            </a:r>
            <a:r>
              <a:rPr lang="pt-BR" b="1" i="0" dirty="0" err="1">
                <a:solidFill>
                  <a:schemeClr val="bg1"/>
                </a:solidFill>
                <a:effectLst/>
                <a:latin typeface="Fira Code" pitchFamily="49" charset="0"/>
                <a:ea typeface="Fira Code" pitchFamily="49" charset="0"/>
                <a:cs typeface="Fira Code" pitchFamily="49" charset="0"/>
              </a:rPr>
              <a:t>Segregation</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Principle</a:t>
            </a:r>
            <a:r>
              <a:rPr lang="pt-BR" b="1" i="0" dirty="0">
                <a:solidFill>
                  <a:schemeClr val="bg1"/>
                </a:solidFill>
                <a:effectLst/>
                <a:latin typeface="Fira Code" pitchFamily="49" charset="0"/>
                <a:ea typeface="Fira Code" pitchFamily="49" charset="0"/>
                <a:cs typeface="Fira Code" pitchFamily="49" charset="0"/>
              </a:rPr>
              <a:t> (Princípio da Segregação de Interfaces)</a:t>
            </a:r>
            <a:r>
              <a:rPr lang="pt-BR" b="0" i="0" dirty="0">
                <a:solidFill>
                  <a:schemeClr val="bg1"/>
                </a:solidFill>
                <a:effectLst/>
                <a:latin typeface="Fira Code" pitchFamily="49" charset="0"/>
                <a:ea typeface="Fira Code" pitchFamily="49" charset="0"/>
                <a:cs typeface="Fira Code" pitchFamily="49" charset="0"/>
              </a:rPr>
              <a:t>: Esse princípio sugere que as interfaces devem ser específicas para os clientes que as utilizam. Em vez de criar interfaces grandes e genéricas, é melhor ter várias interfaces pequenas e específicas.</a:t>
            </a:r>
          </a:p>
        </p:txBody>
      </p:sp>
      <p:pic>
        <p:nvPicPr>
          <p:cNvPr id="4" name="Imagem 3">
            <a:extLst>
              <a:ext uri="{FF2B5EF4-FFF2-40B4-BE49-F238E27FC236}">
                <a16:creationId xmlns:a16="http://schemas.microsoft.com/office/drawing/2014/main" id="{49342DC5-58E5-6FF1-6764-6547421E3E29}"/>
              </a:ext>
            </a:extLst>
          </p:cNvPr>
          <p:cNvPicPr>
            <a:picLocks noChangeAspect="1"/>
          </p:cNvPicPr>
          <p:nvPr/>
        </p:nvPicPr>
        <p:blipFill>
          <a:blip r:embed="rId3"/>
          <a:stretch>
            <a:fillRect/>
          </a:stretch>
        </p:blipFill>
        <p:spPr>
          <a:xfrm>
            <a:off x="897282" y="1268795"/>
            <a:ext cx="7349434" cy="3851845"/>
          </a:xfrm>
          <a:prstGeom prst="rect">
            <a:avLst/>
          </a:prstGeom>
        </p:spPr>
      </p:pic>
    </p:spTree>
    <p:extLst>
      <p:ext uri="{BB962C8B-B14F-4D97-AF65-F5344CB8AC3E}">
        <p14:creationId xmlns:p14="http://schemas.microsoft.com/office/powerpoint/2010/main" val="2940633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dirty="0">
                <a:solidFill>
                  <a:srgbClr val="92D050"/>
                </a:solidFill>
                <a:latin typeface="Fira Code" pitchFamily="49" charset="0"/>
                <a:ea typeface="Fira Code" pitchFamily="49" charset="0"/>
                <a:cs typeface="Fira Code" pitchFamily="49" charset="0"/>
              </a:rPr>
              <a:t>D</a:t>
            </a:r>
            <a:endParaRPr lang="pt-BR" b="1" i="0" dirty="0">
              <a:solidFill>
                <a:srgbClr val="92D050"/>
              </a:solidFill>
              <a:effectLst/>
              <a:latin typeface="Fira Code" pitchFamily="49" charset="0"/>
              <a:ea typeface="Fira Code" pitchFamily="49" charset="0"/>
              <a:cs typeface="Fira Code" pitchFamily="49" charset="0"/>
            </a:endParaRPr>
          </a:p>
        </p:txBody>
      </p:sp>
      <p:sp>
        <p:nvSpPr>
          <p:cNvPr id="3" name="CaixaDeTexto 2">
            <a:extLst>
              <a:ext uri="{FF2B5EF4-FFF2-40B4-BE49-F238E27FC236}">
                <a16:creationId xmlns:a16="http://schemas.microsoft.com/office/drawing/2014/main" id="{3EDEF6B6-A22D-8B06-ECBB-7B7B8491F99D}"/>
              </a:ext>
            </a:extLst>
          </p:cNvPr>
          <p:cNvSpPr txBox="1"/>
          <p:nvPr/>
        </p:nvSpPr>
        <p:spPr>
          <a:xfrm>
            <a:off x="75958" y="97899"/>
            <a:ext cx="8775433" cy="1384995"/>
          </a:xfrm>
          <a:prstGeom prst="rect">
            <a:avLst/>
          </a:prstGeom>
          <a:noFill/>
        </p:spPr>
        <p:txBody>
          <a:bodyPr wrap="square">
            <a:spAutoFit/>
          </a:bodyPr>
          <a:lstStyle/>
          <a:p>
            <a:pPr algn="just"/>
            <a:r>
              <a:rPr lang="pt-BR" b="1" i="0" dirty="0" err="1">
                <a:solidFill>
                  <a:schemeClr val="bg1"/>
                </a:solidFill>
                <a:effectLst/>
                <a:latin typeface="Fira Code" pitchFamily="49" charset="0"/>
                <a:ea typeface="Fira Code" pitchFamily="49" charset="0"/>
                <a:cs typeface="Fira Code" pitchFamily="49" charset="0"/>
              </a:rPr>
              <a:t>D</a:t>
            </a:r>
            <a:r>
              <a:rPr lang="pt-BR" b="1" i="0" dirty="0">
                <a:solidFill>
                  <a:schemeClr val="bg1"/>
                </a:solidFill>
                <a:effectLst/>
                <a:latin typeface="Fira Code" pitchFamily="49" charset="0"/>
                <a:ea typeface="Fira Code" pitchFamily="49" charset="0"/>
                <a:cs typeface="Fira Code" pitchFamily="49" charset="0"/>
              </a:rPr>
              <a:t> - </a:t>
            </a:r>
            <a:r>
              <a:rPr lang="pt-BR" b="1" i="0" dirty="0" err="1">
                <a:solidFill>
                  <a:schemeClr val="bg1"/>
                </a:solidFill>
                <a:effectLst/>
                <a:latin typeface="Fira Code" pitchFamily="49" charset="0"/>
                <a:ea typeface="Fira Code" pitchFamily="49" charset="0"/>
                <a:cs typeface="Fira Code" pitchFamily="49" charset="0"/>
              </a:rPr>
              <a:t>Dependency</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Inversion</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Principle</a:t>
            </a:r>
            <a:r>
              <a:rPr lang="pt-BR" b="1" i="0" dirty="0">
                <a:solidFill>
                  <a:schemeClr val="bg1"/>
                </a:solidFill>
                <a:effectLst/>
                <a:latin typeface="Fira Code" pitchFamily="49" charset="0"/>
                <a:ea typeface="Fira Code" pitchFamily="49" charset="0"/>
                <a:cs typeface="Fira Code" pitchFamily="49" charset="0"/>
              </a:rPr>
              <a:t> (Princípio da Inversão de Dependência)</a:t>
            </a:r>
            <a:r>
              <a:rPr lang="pt-BR" b="0" i="0" dirty="0">
                <a:solidFill>
                  <a:schemeClr val="bg1"/>
                </a:solidFill>
                <a:effectLst/>
                <a:latin typeface="Fira Code" pitchFamily="49" charset="0"/>
                <a:ea typeface="Fira Code" pitchFamily="49" charset="0"/>
                <a:cs typeface="Fira Code" pitchFamily="49" charset="0"/>
              </a:rPr>
              <a:t>: Esse princípio propõe que os módulos de alto nível não devem depender de módulos de baixo nível, mas ambos devem depender de abstrações. Além disso, ele enfatiza a importância de inverter a direção das dependências, permitindo que as classes de alto nível definam as interfaces e as classes de baixo nível as implementem.</a:t>
            </a:r>
          </a:p>
        </p:txBody>
      </p:sp>
      <p:pic>
        <p:nvPicPr>
          <p:cNvPr id="5" name="Imagem 4">
            <a:extLst>
              <a:ext uri="{FF2B5EF4-FFF2-40B4-BE49-F238E27FC236}">
                <a16:creationId xmlns:a16="http://schemas.microsoft.com/office/drawing/2014/main" id="{CF305D7F-ED1D-62D9-F82C-3E96C6B9069C}"/>
              </a:ext>
            </a:extLst>
          </p:cNvPr>
          <p:cNvPicPr>
            <a:picLocks noChangeAspect="1"/>
          </p:cNvPicPr>
          <p:nvPr/>
        </p:nvPicPr>
        <p:blipFill>
          <a:blip r:embed="rId3"/>
          <a:stretch>
            <a:fillRect/>
          </a:stretch>
        </p:blipFill>
        <p:spPr>
          <a:xfrm>
            <a:off x="1124713" y="1650832"/>
            <a:ext cx="7113840" cy="3832455"/>
          </a:xfrm>
          <a:prstGeom prst="rect">
            <a:avLst/>
          </a:prstGeom>
        </p:spPr>
      </p:pic>
    </p:spTree>
    <p:extLst>
      <p:ext uri="{BB962C8B-B14F-4D97-AF65-F5344CB8AC3E}">
        <p14:creationId xmlns:p14="http://schemas.microsoft.com/office/powerpoint/2010/main" val="16767629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328284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DDD e Clean </a:t>
            </a:r>
            <a:r>
              <a:rPr lang="pt-BR" sz="1600" dirty="0" err="1">
                <a:solidFill>
                  <a:schemeClr val="lt1"/>
                </a:solidFill>
                <a:latin typeface="Ubuntu"/>
                <a:ea typeface="Ubuntu"/>
                <a:cs typeface="Ubuntu"/>
                <a:sym typeface="Ubuntu"/>
              </a:rPr>
              <a:t>Code</a:t>
            </a:r>
            <a:endParaRPr sz="1600" dirty="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extLst>
      <p:ext uri="{BB962C8B-B14F-4D97-AF65-F5344CB8AC3E}">
        <p14:creationId xmlns:p14="http://schemas.microsoft.com/office/powerpoint/2010/main" val="19158475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_Separação de Domínios</a:t>
            </a:r>
          </a:p>
        </p:txBody>
      </p:sp>
      <p:sp>
        <p:nvSpPr>
          <p:cNvPr id="3" name="CaixaDeTexto 2">
            <a:extLst>
              <a:ext uri="{FF2B5EF4-FFF2-40B4-BE49-F238E27FC236}">
                <a16:creationId xmlns:a16="http://schemas.microsoft.com/office/drawing/2014/main" id="{3EDEF6B6-A22D-8B06-ECBB-7B7B8491F99D}"/>
              </a:ext>
            </a:extLst>
          </p:cNvPr>
          <p:cNvSpPr txBox="1"/>
          <p:nvPr/>
        </p:nvSpPr>
        <p:spPr>
          <a:xfrm>
            <a:off x="75958" y="97899"/>
            <a:ext cx="8775433" cy="2246769"/>
          </a:xfrm>
          <a:prstGeom prst="rect">
            <a:avLst/>
          </a:prstGeom>
          <a:noFill/>
        </p:spPr>
        <p:txBody>
          <a:bodyPr wrap="square">
            <a:spAutoFit/>
          </a:bodyPr>
          <a:lstStyle/>
          <a:p>
            <a:pPr algn="l"/>
            <a:r>
              <a:rPr lang="pt-BR" b="0" i="0" dirty="0">
                <a:solidFill>
                  <a:schemeClr val="bg1"/>
                </a:solidFill>
                <a:effectLst/>
                <a:latin typeface="Fira Code" pitchFamily="49" charset="0"/>
                <a:ea typeface="Fira Code" pitchFamily="49" charset="0"/>
                <a:cs typeface="Fira Code" pitchFamily="49" charset="0"/>
              </a:rPr>
              <a:t>A Separação de Domínios é um conceito fundamental no desenvolvimento de software, especialmente quando se lida com sistemas complexos. Trata-se da prática de isolar diferentes aspectos de um sistema, de modo que as diferentes partes possam ser desenvolvidas, mantidas e testadas de forma independente.</a:t>
            </a:r>
          </a:p>
          <a:p>
            <a:pPr algn="l"/>
            <a:endParaRPr lang="pt-BR" b="0" i="0" dirty="0">
              <a:solidFill>
                <a:schemeClr val="bg1"/>
              </a:solidFill>
              <a:effectLst/>
              <a:latin typeface="Fira Code" pitchFamily="49" charset="0"/>
              <a:ea typeface="Fira Code" pitchFamily="49" charset="0"/>
              <a:cs typeface="Fira Code" pitchFamily="49" charset="0"/>
            </a:endParaRPr>
          </a:p>
          <a:p>
            <a:pPr algn="l"/>
            <a:r>
              <a:rPr lang="pt-BR" b="0" i="0" dirty="0">
                <a:solidFill>
                  <a:schemeClr val="bg1"/>
                </a:solidFill>
                <a:effectLst/>
                <a:latin typeface="Fira Code" pitchFamily="49" charset="0"/>
                <a:ea typeface="Fira Code" pitchFamily="49" charset="0"/>
                <a:cs typeface="Fira Code" pitchFamily="49" charset="0"/>
              </a:rPr>
              <a:t>A separação de domínios é crucial para a modularidade, reutilização de código, teste e manutenção de sistemas de software. Ela permite que diferentes partes do sistema sejam tratadas separadamente, reduzindo a complexidade global e permitindo que as equipes de desenvolvimento se concentrem em áreas específicas do sistema sem interferir no trabalho umas das outras.</a:t>
            </a:r>
          </a:p>
        </p:txBody>
      </p:sp>
    </p:spTree>
    <p:extLst>
      <p:ext uri="{BB962C8B-B14F-4D97-AF65-F5344CB8AC3E}">
        <p14:creationId xmlns:p14="http://schemas.microsoft.com/office/powerpoint/2010/main" val="1239437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_Introduçã</a:t>
            </a:r>
            <a:r>
              <a:rPr lang="pt-BR" b="1" dirty="0">
                <a:solidFill>
                  <a:srgbClr val="92D050"/>
                </a:solidFill>
                <a:latin typeface="Fira Code" pitchFamily="49" charset="0"/>
                <a:ea typeface="Fira Code" pitchFamily="49" charset="0"/>
                <a:cs typeface="Fira Code" pitchFamily="49" charset="0"/>
              </a:rPr>
              <a:t>o ao DDD</a:t>
            </a:r>
            <a:endParaRPr lang="pt-BR" b="1" i="0" dirty="0">
              <a:solidFill>
                <a:srgbClr val="92D050"/>
              </a:solidFill>
              <a:effectLst/>
              <a:latin typeface="Fira Code" pitchFamily="49" charset="0"/>
              <a:ea typeface="Fira Code" pitchFamily="49" charset="0"/>
              <a:cs typeface="Fira Code" pitchFamily="49" charset="0"/>
            </a:endParaRPr>
          </a:p>
        </p:txBody>
      </p:sp>
      <p:sp>
        <p:nvSpPr>
          <p:cNvPr id="3" name="CaixaDeTexto 2">
            <a:extLst>
              <a:ext uri="{FF2B5EF4-FFF2-40B4-BE49-F238E27FC236}">
                <a16:creationId xmlns:a16="http://schemas.microsoft.com/office/drawing/2014/main" id="{3EDEF6B6-A22D-8B06-ECBB-7B7B8491F99D}"/>
              </a:ext>
            </a:extLst>
          </p:cNvPr>
          <p:cNvSpPr txBox="1"/>
          <p:nvPr/>
        </p:nvSpPr>
        <p:spPr>
          <a:xfrm>
            <a:off x="75958" y="97899"/>
            <a:ext cx="8775433" cy="5047536"/>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 Domain </a:t>
            </a:r>
            <a:r>
              <a:rPr lang="pt-BR" b="0" i="0" dirty="0" err="1">
                <a:solidFill>
                  <a:schemeClr val="bg1"/>
                </a:solidFill>
                <a:effectLst/>
                <a:latin typeface="Fira Code" pitchFamily="49" charset="0"/>
                <a:ea typeface="Fira Code" pitchFamily="49" charset="0"/>
                <a:cs typeface="Fira Code" pitchFamily="49" charset="0"/>
              </a:rPr>
              <a:t>Driven</a:t>
            </a:r>
            <a:r>
              <a:rPr lang="pt-BR" b="0" i="0" dirty="0">
                <a:solidFill>
                  <a:schemeClr val="bg1"/>
                </a:solidFill>
                <a:effectLst/>
                <a:latin typeface="Fira Code" pitchFamily="49" charset="0"/>
                <a:ea typeface="Fira Code" pitchFamily="49" charset="0"/>
                <a:cs typeface="Fira Code" pitchFamily="49" charset="0"/>
              </a:rPr>
              <a:t> Design (DDD) é uma abordagem de design de software que se concentra na modelagem de domínio, ou seja, na representação do conhecimento e das atividades relacionadas a um determinado campo de conhecimento ou atividade dentro de uma organização. O DDD visa criar um modelo de domínio rico e estruturado, que reflete com precisão o funcionamento do mundo real.</a:t>
            </a:r>
          </a:p>
          <a:p>
            <a:pPr algn="just"/>
            <a:endParaRPr lang="pt-BR" dirty="0">
              <a:solidFill>
                <a:schemeClr val="bg1"/>
              </a:solidFill>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Os principais conceitos do DDD incluem:</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Entidades e Valor-Objetos:</a:t>
            </a:r>
            <a:r>
              <a:rPr lang="pt-BR" b="0" i="0" dirty="0">
                <a:solidFill>
                  <a:schemeClr val="bg1"/>
                </a:solidFill>
                <a:effectLst/>
                <a:latin typeface="Fira Code" pitchFamily="49" charset="0"/>
                <a:ea typeface="Fira Code" pitchFamily="49" charset="0"/>
                <a:cs typeface="Fira Code" pitchFamily="49" charset="0"/>
              </a:rPr>
              <a:t> Representam os principais objetos e conceitos dentro do domínio. As entidades são objetos únicos e identificáveis, enquanto os objetos de valor são objetos imutáveis que são comparados com base em seu valor, não em identidade.</a:t>
            </a:r>
          </a:p>
          <a:p>
            <a:pPr algn="just">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Agregados:</a:t>
            </a:r>
            <a:r>
              <a:rPr lang="pt-BR" b="0" i="0" dirty="0">
                <a:solidFill>
                  <a:schemeClr val="bg1"/>
                </a:solidFill>
                <a:effectLst/>
                <a:latin typeface="Fira Code" pitchFamily="49" charset="0"/>
                <a:ea typeface="Fira Code" pitchFamily="49" charset="0"/>
                <a:cs typeface="Fira Code" pitchFamily="49" charset="0"/>
              </a:rPr>
              <a:t> São grupos de objetos relacionados que são tratados como uma unidade. Eles são as principais unidades de transação no DDD e ajudam a controlar o acesso e a consistência dos dados.</a:t>
            </a:r>
          </a:p>
          <a:p>
            <a:pPr algn="just">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Serviços de Domínio:</a:t>
            </a:r>
            <a:r>
              <a:rPr lang="pt-BR" b="0" i="0" dirty="0">
                <a:solidFill>
                  <a:schemeClr val="bg1"/>
                </a:solidFill>
                <a:effectLst/>
                <a:latin typeface="Fira Code" pitchFamily="49" charset="0"/>
                <a:ea typeface="Fira Code" pitchFamily="49" charset="0"/>
                <a:cs typeface="Fira Code" pitchFamily="49" charset="0"/>
              </a:rPr>
              <a:t> São responsáveis por implementar a lógica de negócios complexa que não pertence a nenhuma entidade ou objeto de valor específico.</a:t>
            </a:r>
          </a:p>
          <a:p>
            <a:pPr algn="just">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Eventos de Domínio:</a:t>
            </a:r>
            <a:r>
              <a:rPr lang="pt-BR" b="0" i="0" dirty="0">
                <a:solidFill>
                  <a:schemeClr val="bg1"/>
                </a:solidFill>
                <a:effectLst/>
                <a:latin typeface="Fira Code" pitchFamily="49" charset="0"/>
                <a:ea typeface="Fira Code" pitchFamily="49" charset="0"/>
                <a:cs typeface="Fira Code" pitchFamily="49" charset="0"/>
              </a:rPr>
              <a:t> Representam eventos significativos que ocorrem no domínio e podem ser usados para manter a consistência entre diferentes partes do sistema.</a:t>
            </a:r>
          </a:p>
          <a:p>
            <a:pPr algn="just"/>
            <a:br>
              <a:rPr lang="pt-BR" dirty="0">
                <a:solidFill>
                  <a:schemeClr val="bg1"/>
                </a:solidFill>
                <a:latin typeface="Fira Code" pitchFamily="49" charset="0"/>
                <a:ea typeface="Fira Code" pitchFamily="49" charset="0"/>
                <a:cs typeface="Fira Code" pitchFamily="49" charset="0"/>
              </a:rPr>
            </a:br>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5528787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_Comunicação entre Domínios</a:t>
            </a:r>
          </a:p>
        </p:txBody>
      </p:sp>
      <p:sp>
        <p:nvSpPr>
          <p:cNvPr id="3" name="CaixaDeTexto 2">
            <a:extLst>
              <a:ext uri="{FF2B5EF4-FFF2-40B4-BE49-F238E27FC236}">
                <a16:creationId xmlns:a16="http://schemas.microsoft.com/office/drawing/2014/main" id="{3EDEF6B6-A22D-8B06-ECBB-7B7B8491F99D}"/>
              </a:ext>
            </a:extLst>
          </p:cNvPr>
          <p:cNvSpPr txBox="1"/>
          <p:nvPr/>
        </p:nvSpPr>
        <p:spPr>
          <a:xfrm>
            <a:off x="75958" y="97899"/>
            <a:ext cx="8775433" cy="4616648"/>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A Comunicação entre Domínios é essencial em sistemas de software complexos, onde diferentes partes do sistema precisam interagir e trocar informações entre si. Uma abordagem comum para isso é o uso de integração de domínios e serviços, onde os diferentes domínios se comunicam por meio de APIs, eventos ou mensagens.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Alguns dos padrões e práticas comuns para a comunicação entre domínios incluem:</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Integração por meio de APIs:</a:t>
            </a:r>
            <a:r>
              <a:rPr lang="pt-BR" b="0" i="0" dirty="0">
                <a:solidFill>
                  <a:schemeClr val="bg1"/>
                </a:solidFill>
                <a:effectLst/>
                <a:latin typeface="Fira Code" pitchFamily="49" charset="0"/>
                <a:ea typeface="Fira Code" pitchFamily="49" charset="0"/>
                <a:cs typeface="Fira Code" pitchFamily="49" charset="0"/>
              </a:rPr>
              <a:t> O uso de APIs bem definidas e padronizadas para permitir a comunicação entre diferentes domínios de forma estruturada e controlada.</a:t>
            </a:r>
          </a:p>
          <a:p>
            <a:pPr algn="just">
              <a:buFont typeface="+mj-lt"/>
              <a:buAutoNum type="arabicPeriod"/>
            </a:pPr>
            <a:r>
              <a:rPr lang="pt-BR" b="1" i="0" dirty="0" err="1">
                <a:solidFill>
                  <a:schemeClr val="bg1"/>
                </a:solidFill>
                <a:effectLst/>
                <a:latin typeface="Fira Code" pitchFamily="49" charset="0"/>
                <a:ea typeface="Fira Code" pitchFamily="49" charset="0"/>
                <a:cs typeface="Fira Code" pitchFamily="49" charset="0"/>
              </a:rPr>
              <a:t>Event-Driven</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Architecture</a:t>
            </a:r>
            <a:r>
              <a:rPr lang="pt-BR" b="1" i="0" dirty="0">
                <a:solidFill>
                  <a:schemeClr val="bg1"/>
                </a:solidFill>
                <a:effectLst/>
                <a:latin typeface="Fira Code" pitchFamily="49" charset="0"/>
                <a:ea typeface="Fira Code" pitchFamily="49" charset="0"/>
                <a:cs typeface="Fira Code" pitchFamily="49" charset="0"/>
              </a:rPr>
              <a:t> (EDA):</a:t>
            </a:r>
            <a:r>
              <a:rPr lang="pt-BR" b="0" i="0" dirty="0">
                <a:solidFill>
                  <a:schemeClr val="bg1"/>
                </a:solidFill>
                <a:effectLst/>
                <a:latin typeface="Fira Code" pitchFamily="49" charset="0"/>
                <a:ea typeface="Fira Code" pitchFamily="49" charset="0"/>
                <a:cs typeface="Fira Code" pitchFamily="49" charset="0"/>
              </a:rPr>
              <a:t> O uso de eventos para permitir a comunicação assíncrona entre diferentes partes do sistema. Isso ajuda a garantir a escalabilidade e a flexibilidade do sistema.</a:t>
            </a:r>
          </a:p>
          <a:p>
            <a:pPr algn="just">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Integração de Mensagens:</a:t>
            </a:r>
            <a:r>
              <a:rPr lang="pt-BR" b="0" i="0" dirty="0">
                <a:solidFill>
                  <a:schemeClr val="bg1"/>
                </a:solidFill>
                <a:effectLst/>
                <a:latin typeface="Fira Code" pitchFamily="49" charset="0"/>
                <a:ea typeface="Fira Code" pitchFamily="49" charset="0"/>
                <a:cs typeface="Fira Code" pitchFamily="49" charset="0"/>
              </a:rPr>
              <a:t> O uso de sistemas de mensagens para permitir a comunicação entre diferentes componentes do sistema de forma assíncrona e desacoplada.</a:t>
            </a:r>
          </a:p>
          <a:p>
            <a:pPr algn="just">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Padrões de Integração:</a:t>
            </a:r>
            <a:r>
              <a:rPr lang="pt-BR" b="0" i="0" dirty="0">
                <a:solidFill>
                  <a:schemeClr val="bg1"/>
                </a:solidFill>
                <a:effectLst/>
                <a:latin typeface="Fira Code" pitchFamily="49" charset="0"/>
                <a:ea typeface="Fira Code" pitchFamily="49" charset="0"/>
                <a:cs typeface="Fira Code" pitchFamily="49" charset="0"/>
              </a:rPr>
              <a:t> O uso de padrões de integração, como ESB (Enterprise Service Bus) ou padrões de troca de mensagens, para facilitar a comunicação entre diferentes domínios e sistemas.</a:t>
            </a:r>
          </a:p>
        </p:txBody>
      </p:sp>
    </p:spTree>
    <p:extLst>
      <p:ext uri="{BB962C8B-B14F-4D97-AF65-F5344CB8AC3E}">
        <p14:creationId xmlns:p14="http://schemas.microsoft.com/office/powerpoint/2010/main" val="1266414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dirty="0">
                <a:solidFill>
                  <a:srgbClr val="92D050"/>
                </a:solidFill>
                <a:latin typeface="Fira Code" pitchFamily="49" charset="0"/>
                <a:ea typeface="Fira Code" pitchFamily="49" charset="0"/>
                <a:cs typeface="Fira Code" pitchFamily="49" charset="0"/>
              </a:rPr>
              <a:t>Arquitetura Limpa</a:t>
            </a:r>
            <a:endParaRPr lang="pt-BR" b="1" i="0" dirty="0">
              <a:solidFill>
                <a:srgbClr val="92D050"/>
              </a:solidFill>
              <a:effectLst/>
              <a:latin typeface="Fira Code" pitchFamily="49" charset="0"/>
              <a:ea typeface="Fira Code" pitchFamily="49" charset="0"/>
              <a:cs typeface="Fira Code" pitchFamily="49" charset="0"/>
            </a:endParaRPr>
          </a:p>
        </p:txBody>
      </p:sp>
      <p:pic>
        <p:nvPicPr>
          <p:cNvPr id="2" name="Imagem 1">
            <a:extLst>
              <a:ext uri="{FF2B5EF4-FFF2-40B4-BE49-F238E27FC236}">
                <a16:creationId xmlns:a16="http://schemas.microsoft.com/office/drawing/2014/main" id="{4EADD8A0-FEC8-C237-139B-C249BB055CC0}"/>
              </a:ext>
            </a:extLst>
          </p:cNvPr>
          <p:cNvPicPr>
            <a:picLocks noChangeAspect="1"/>
          </p:cNvPicPr>
          <p:nvPr/>
        </p:nvPicPr>
        <p:blipFill>
          <a:blip r:embed="rId3"/>
          <a:stretch>
            <a:fillRect/>
          </a:stretch>
        </p:blipFill>
        <p:spPr>
          <a:xfrm>
            <a:off x="363474" y="278892"/>
            <a:ext cx="4598797" cy="3378708"/>
          </a:xfrm>
          <a:prstGeom prst="rect">
            <a:avLst/>
          </a:prstGeom>
        </p:spPr>
      </p:pic>
      <p:sp>
        <p:nvSpPr>
          <p:cNvPr id="5" name="CaixaDeTexto 4">
            <a:extLst>
              <a:ext uri="{FF2B5EF4-FFF2-40B4-BE49-F238E27FC236}">
                <a16:creationId xmlns:a16="http://schemas.microsoft.com/office/drawing/2014/main" id="{332B8F66-9D8B-6311-AA86-DBF92E8673E1}"/>
              </a:ext>
            </a:extLst>
          </p:cNvPr>
          <p:cNvSpPr txBox="1"/>
          <p:nvPr/>
        </p:nvSpPr>
        <p:spPr>
          <a:xfrm>
            <a:off x="5113782" y="278892"/>
            <a:ext cx="3947922" cy="3108543"/>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Uma solução arquitetural dessas se mostra muito eficiente, porém para cada bônus há um ônus, na prática a criação de um modelo estrutural desse porte mostra-se um trabalho e tanto no início, ainda mais com as aplicações se reduzindo cada vez mais a níveis de </a:t>
            </a:r>
            <a:r>
              <a:rPr lang="pt-BR" b="0" i="0" dirty="0" err="1">
                <a:solidFill>
                  <a:schemeClr val="bg1"/>
                </a:solidFill>
                <a:effectLst/>
                <a:latin typeface="Fira Code" pitchFamily="49" charset="0"/>
                <a:ea typeface="Fira Code" pitchFamily="49" charset="0"/>
                <a:cs typeface="Fira Code" pitchFamily="49" charset="0"/>
              </a:rPr>
              <a:t>micro-serviços</a:t>
            </a:r>
            <a:r>
              <a:rPr lang="pt-BR" b="0" i="0" dirty="0">
                <a:solidFill>
                  <a:schemeClr val="bg1"/>
                </a:solidFill>
                <a:effectLst/>
                <a:latin typeface="Fira Code" pitchFamily="49" charset="0"/>
                <a:ea typeface="Fira Code" pitchFamily="49" charset="0"/>
                <a:cs typeface="Fira Code" pitchFamily="49" charset="0"/>
              </a:rPr>
              <a:t>. </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Também não podemos permitir que qualquer aplicação seja construída sem o mínimo de estrutura e respeito aos princípios do SOLID.</a:t>
            </a:r>
            <a:endParaRPr lang="pt-BR" dirty="0">
              <a:solidFill>
                <a:schemeClr val="bg1"/>
              </a:solidFill>
              <a:latin typeface="Fira Code" pitchFamily="49" charset="0"/>
              <a:ea typeface="Fira Code" pitchFamily="49" charset="0"/>
              <a:cs typeface="Fira Code" pitchFamily="49" charset="0"/>
            </a:endParaRPr>
          </a:p>
        </p:txBody>
      </p:sp>
      <p:sp>
        <p:nvSpPr>
          <p:cNvPr id="7" name="CaixaDeTexto 6">
            <a:extLst>
              <a:ext uri="{FF2B5EF4-FFF2-40B4-BE49-F238E27FC236}">
                <a16:creationId xmlns:a16="http://schemas.microsoft.com/office/drawing/2014/main" id="{1ACDA9A0-9CCD-9B14-4964-D4A1993D42E1}"/>
              </a:ext>
            </a:extLst>
          </p:cNvPr>
          <p:cNvSpPr txBox="1"/>
          <p:nvPr/>
        </p:nvSpPr>
        <p:spPr>
          <a:xfrm>
            <a:off x="500634" y="4145798"/>
            <a:ext cx="6814566" cy="307777"/>
          </a:xfrm>
          <a:prstGeom prst="rect">
            <a:avLst/>
          </a:prstGeom>
          <a:noFill/>
        </p:spPr>
        <p:txBody>
          <a:bodyPr wrap="square">
            <a:spAutoFit/>
          </a:bodyPr>
          <a:lstStyle/>
          <a:p>
            <a:r>
              <a:rPr lang="pt-BR" dirty="0">
                <a:hlinkClick r:id="rId4"/>
              </a:rPr>
              <a:t>https://blog.cleancoder.com/uncle-bob/2012/08/13/the-clean-architecture.html</a:t>
            </a:r>
            <a:endParaRPr lang="pt-BR" dirty="0"/>
          </a:p>
        </p:txBody>
      </p:sp>
    </p:spTree>
    <p:extLst>
      <p:ext uri="{BB962C8B-B14F-4D97-AF65-F5344CB8AC3E}">
        <p14:creationId xmlns:p14="http://schemas.microsoft.com/office/powerpoint/2010/main" val="2446717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_oque é errado ?</a:t>
            </a:r>
          </a:p>
        </p:txBody>
      </p:sp>
      <p:pic>
        <p:nvPicPr>
          <p:cNvPr id="3" name="Imagem 2">
            <a:extLst>
              <a:ext uri="{FF2B5EF4-FFF2-40B4-BE49-F238E27FC236}">
                <a16:creationId xmlns:a16="http://schemas.microsoft.com/office/drawing/2014/main" id="{B3E92F35-0E74-991C-F699-9C5F582B4FA2}"/>
              </a:ext>
            </a:extLst>
          </p:cNvPr>
          <p:cNvPicPr>
            <a:picLocks noChangeAspect="1"/>
          </p:cNvPicPr>
          <p:nvPr/>
        </p:nvPicPr>
        <p:blipFill>
          <a:blip r:embed="rId3"/>
          <a:stretch>
            <a:fillRect/>
          </a:stretch>
        </p:blipFill>
        <p:spPr>
          <a:xfrm>
            <a:off x="356616" y="79184"/>
            <a:ext cx="6089904" cy="2182827"/>
          </a:xfrm>
          <a:prstGeom prst="rect">
            <a:avLst/>
          </a:prstGeom>
        </p:spPr>
      </p:pic>
      <p:sp>
        <p:nvSpPr>
          <p:cNvPr id="6" name="CaixaDeTexto 5">
            <a:extLst>
              <a:ext uri="{FF2B5EF4-FFF2-40B4-BE49-F238E27FC236}">
                <a16:creationId xmlns:a16="http://schemas.microsoft.com/office/drawing/2014/main" id="{55F783F1-9AA5-2DB2-E908-955805318597}"/>
              </a:ext>
            </a:extLst>
          </p:cNvPr>
          <p:cNvSpPr txBox="1"/>
          <p:nvPr/>
        </p:nvSpPr>
        <p:spPr>
          <a:xfrm>
            <a:off x="92140" y="2371973"/>
            <a:ext cx="8959717" cy="1815882"/>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Primeiramente o problema mais gritante desse design é a não utilização de uma camada de negócio, concentrar toda regra nos </a:t>
            </a:r>
            <a:r>
              <a:rPr lang="pt-BR" b="0" i="1" dirty="0" err="1">
                <a:solidFill>
                  <a:schemeClr val="bg1"/>
                </a:solidFill>
                <a:effectLst/>
                <a:latin typeface="Fira Code" pitchFamily="49" charset="0"/>
                <a:ea typeface="Fira Code" pitchFamily="49" charset="0"/>
                <a:cs typeface="Fira Code" pitchFamily="49" charset="0"/>
              </a:rPr>
              <a:t>services</a:t>
            </a:r>
            <a:r>
              <a:rPr lang="pt-BR" b="0" i="0" dirty="0">
                <a:solidFill>
                  <a:schemeClr val="bg1"/>
                </a:solidFill>
                <a:effectLst/>
                <a:latin typeface="Fira Code" pitchFamily="49" charset="0"/>
                <a:ea typeface="Fira Code" pitchFamily="49" charset="0"/>
                <a:cs typeface="Fira Code" pitchFamily="49" charset="0"/>
              </a:rPr>
              <a:t> ou até mesmo em outros pontos como </a:t>
            </a:r>
            <a:r>
              <a:rPr lang="pt-BR" b="0" i="1" dirty="0" err="1">
                <a:solidFill>
                  <a:schemeClr val="bg1"/>
                </a:solidFill>
                <a:effectLst/>
                <a:latin typeface="Fira Code" pitchFamily="49" charset="0"/>
                <a:ea typeface="Fira Code" pitchFamily="49" charset="0"/>
                <a:cs typeface="Fira Code" pitchFamily="49" charset="0"/>
              </a:rPr>
              <a:t>entities</a:t>
            </a:r>
            <a:r>
              <a:rPr lang="pt-BR" b="0" i="1" dirty="0">
                <a:solidFill>
                  <a:schemeClr val="bg1"/>
                </a:solidFill>
                <a:effectLst/>
                <a:latin typeface="Fira Code" pitchFamily="49" charset="0"/>
                <a:ea typeface="Fira Code" pitchFamily="49" charset="0"/>
                <a:cs typeface="Fira Code" pitchFamily="49" charset="0"/>
              </a:rPr>
              <a:t> </a:t>
            </a:r>
            <a:r>
              <a:rPr lang="pt-BR" b="0" i="0" dirty="0">
                <a:solidFill>
                  <a:schemeClr val="bg1"/>
                </a:solidFill>
                <a:effectLst/>
                <a:latin typeface="Fira Code" pitchFamily="49" charset="0"/>
                <a:ea typeface="Fira Code" pitchFamily="49" charset="0"/>
                <a:cs typeface="Fira Code" pitchFamily="49" charset="0"/>
              </a:rPr>
              <a:t>ou por incrível que pareça nos </a:t>
            </a:r>
            <a:r>
              <a:rPr lang="pt-BR" b="0" i="1" dirty="0" err="1">
                <a:solidFill>
                  <a:schemeClr val="bg1"/>
                </a:solidFill>
                <a:effectLst/>
                <a:latin typeface="Fira Code" pitchFamily="49" charset="0"/>
                <a:ea typeface="Fira Code" pitchFamily="49" charset="0"/>
                <a:cs typeface="Fira Code" pitchFamily="49" charset="0"/>
              </a:rPr>
              <a:t>controllers</a:t>
            </a:r>
            <a:r>
              <a:rPr lang="pt-BR" b="0" i="0" dirty="0">
                <a:solidFill>
                  <a:schemeClr val="bg1"/>
                </a:solidFill>
                <a:effectLst/>
                <a:latin typeface="Fira Code" pitchFamily="49" charset="0"/>
                <a:ea typeface="Fira Code" pitchFamily="49" charset="0"/>
                <a:cs typeface="Fira Code" pitchFamily="49" charset="0"/>
              </a:rPr>
              <a:t>, é uma grande falha arquitetural.</a:t>
            </a:r>
          </a:p>
          <a:p>
            <a:pPr algn="just"/>
            <a:r>
              <a:rPr lang="pt-BR" b="0" i="0" dirty="0">
                <a:solidFill>
                  <a:schemeClr val="bg1"/>
                </a:solidFill>
                <a:effectLst/>
                <a:latin typeface="Fira Code" pitchFamily="49" charset="0"/>
                <a:ea typeface="Fira Code" pitchFamily="49" charset="0"/>
                <a:cs typeface="Fira Code" pitchFamily="49" charset="0"/>
              </a:rPr>
              <a:t>Por mais bem escrito que esteja, esse acoplamento pode custar muito sua manutenção futura. Possivelmente as </a:t>
            </a:r>
            <a:r>
              <a:rPr lang="pt-BR" b="0" i="1" dirty="0" err="1">
                <a:solidFill>
                  <a:schemeClr val="bg1"/>
                </a:solidFill>
                <a:effectLst/>
                <a:latin typeface="Fira Code" pitchFamily="49" charset="0"/>
                <a:ea typeface="Fira Code" pitchFamily="49" charset="0"/>
                <a:cs typeface="Fira Code" pitchFamily="49" charset="0"/>
              </a:rPr>
              <a:t>entities</a:t>
            </a:r>
            <a:r>
              <a:rPr lang="pt-BR" b="0" i="0" dirty="0">
                <a:solidFill>
                  <a:schemeClr val="bg1"/>
                </a:solidFill>
                <a:effectLst/>
                <a:latin typeface="Fira Code" pitchFamily="49" charset="0"/>
                <a:ea typeface="Fira Code" pitchFamily="49" charset="0"/>
                <a:cs typeface="Fira Code" pitchFamily="49" charset="0"/>
              </a:rPr>
              <a:t> possuem dependências diretas com regras de negócio e seu ORM, trazendo para ela uma grande responsabilidade e um grande ponto de falha com essa mistura de políticas de baixo e alto nível.</a:t>
            </a:r>
          </a:p>
        </p:txBody>
      </p:sp>
    </p:spTree>
    <p:extLst>
      <p:ext uri="{BB962C8B-B14F-4D97-AF65-F5344CB8AC3E}">
        <p14:creationId xmlns:p14="http://schemas.microsoft.com/office/powerpoint/2010/main" val="2944192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30729</TotalTime>
  <Words>13151</Words>
  <Application>Microsoft Macintosh PowerPoint</Application>
  <PresentationFormat>Apresentação na tela (16:10)</PresentationFormat>
  <Paragraphs>842</Paragraphs>
  <Slides>113</Slides>
  <Notes>113</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113</vt:i4>
      </vt:variant>
    </vt:vector>
  </HeadingPairs>
  <TitlesOfParts>
    <vt:vector size="121" baseType="lpstr">
      <vt:lpstr>Arial</vt:lpstr>
      <vt:lpstr>Ubuntu Light</vt:lpstr>
      <vt:lpstr>Fira Code Light</vt:lpstr>
      <vt:lpstr>Ubuntu</vt:lpstr>
      <vt:lpstr>Fira Code</vt:lpstr>
      <vt:lpstr>Wingdings</vt:lpstr>
      <vt:lpstr>-apple-system</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Jaqueline de Carvalho Laurenti</cp:lastModifiedBy>
  <cp:revision>31</cp:revision>
  <dcterms:modified xsi:type="dcterms:W3CDTF">2023-10-30T23:34:56Z</dcterms:modified>
</cp:coreProperties>
</file>